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0"/>
  </p:notesMasterIdLst>
  <p:sldIdLst>
    <p:sldId id="257" r:id="rId2"/>
    <p:sldId id="263" r:id="rId3"/>
    <p:sldId id="268" r:id="rId4"/>
    <p:sldId id="282" r:id="rId5"/>
    <p:sldId id="319" r:id="rId6"/>
    <p:sldId id="320" r:id="rId7"/>
    <p:sldId id="270" r:id="rId8"/>
    <p:sldId id="269" r:id="rId9"/>
    <p:sldId id="284" r:id="rId10"/>
    <p:sldId id="318" r:id="rId11"/>
    <p:sldId id="327" r:id="rId12"/>
    <p:sldId id="324" r:id="rId13"/>
    <p:sldId id="323" r:id="rId14"/>
    <p:sldId id="325" r:id="rId15"/>
    <p:sldId id="326" r:id="rId16"/>
    <p:sldId id="328" r:id="rId17"/>
    <p:sldId id="330" r:id="rId18"/>
    <p:sldId id="334" r:id="rId19"/>
    <p:sldId id="331" r:id="rId20"/>
    <p:sldId id="332" r:id="rId21"/>
    <p:sldId id="333" r:id="rId22"/>
    <p:sldId id="335" r:id="rId23"/>
    <p:sldId id="271" r:id="rId24"/>
    <p:sldId id="287" r:id="rId25"/>
    <p:sldId id="288" r:id="rId26"/>
    <p:sldId id="336" r:id="rId27"/>
    <p:sldId id="337" r:id="rId28"/>
    <p:sldId id="338" r:id="rId29"/>
    <p:sldId id="289" r:id="rId30"/>
    <p:sldId id="272" r:id="rId31"/>
    <p:sldId id="290" r:id="rId32"/>
    <p:sldId id="291" r:id="rId33"/>
    <p:sldId id="292" r:id="rId34"/>
    <p:sldId id="293" r:id="rId35"/>
    <p:sldId id="273" r:id="rId36"/>
    <p:sldId id="294" r:id="rId37"/>
    <p:sldId id="295" r:id="rId38"/>
    <p:sldId id="296" r:id="rId39"/>
    <p:sldId id="274" r:id="rId40"/>
    <p:sldId id="297" r:id="rId41"/>
    <p:sldId id="298" r:id="rId42"/>
    <p:sldId id="299" r:id="rId43"/>
    <p:sldId id="275" r:id="rId44"/>
    <p:sldId id="300" r:id="rId45"/>
    <p:sldId id="301" r:id="rId46"/>
    <p:sldId id="276" r:id="rId47"/>
    <p:sldId id="302" r:id="rId48"/>
    <p:sldId id="277" r:id="rId49"/>
    <p:sldId id="278" r:id="rId50"/>
    <p:sldId id="303" r:id="rId51"/>
    <p:sldId id="304" r:id="rId52"/>
    <p:sldId id="305" r:id="rId53"/>
    <p:sldId id="306" r:id="rId54"/>
    <p:sldId id="279" r:id="rId55"/>
    <p:sldId id="307" r:id="rId56"/>
    <p:sldId id="308" r:id="rId57"/>
    <p:sldId id="309" r:id="rId58"/>
    <p:sldId id="310" r:id="rId59"/>
    <p:sldId id="280" r:id="rId60"/>
    <p:sldId id="311" r:id="rId61"/>
    <p:sldId id="312" r:id="rId62"/>
    <p:sldId id="313" r:id="rId63"/>
    <p:sldId id="314" r:id="rId64"/>
    <p:sldId id="281" r:id="rId65"/>
    <p:sldId id="315" r:id="rId66"/>
    <p:sldId id="316" r:id="rId67"/>
    <p:sldId id="258" r:id="rId68"/>
    <p:sldId id="267" r:id="rId69"/>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建名 凃" initials="建名" lastIdx="1" clrIdx="0">
    <p:extLst>
      <p:ext uri="{19B8F6BF-5375-455C-9EA6-DF929625EA0E}">
        <p15:presenceInfo xmlns:p15="http://schemas.microsoft.com/office/powerpoint/2012/main" userId="8d611ad5a586c0d4"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7292A2E-F333-43FB-9621-5CBBE7FDCDCB}" styleName="淺色樣式 2 - 輔色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A111915-BE36-4E01-A7E5-04B1672EAD32}" styleName="淺色樣式 2 - 輔色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1E171933-4619-4E11-9A3F-F7608DF75F80}" styleName="中等深淺樣式 1 - 輔色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00A15C55-8517-42AA-B614-E9B94910E393}" styleName="中等深淺樣式 2 - 輔色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562" autoAdjust="0"/>
    <p:restoredTop sz="86655" autoAdjust="0"/>
  </p:normalViewPr>
  <p:slideViewPr>
    <p:cSldViewPr snapToGrid="0">
      <p:cViewPr varScale="1">
        <p:scale>
          <a:sx n="104" d="100"/>
          <a:sy n="104" d="100"/>
        </p:scale>
        <p:origin x="1022"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notesMaster" Target="notesMasters/notesMaster1.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5E30576-A0F2-4F14-8DA7-490B7F2E19E8}" type="datetimeFigureOut">
              <a:rPr lang="zh-TW" altLang="en-US" smtClean="0"/>
              <a:t>2024/6/24</a:t>
            </a:fld>
            <a:endParaRPr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1E540BD-4D62-42AA-84E2-68A1E10CED05}" type="slidenum">
              <a:rPr lang="zh-TW" altLang="en-US" smtClean="0"/>
              <a:t>‹#›</a:t>
            </a:fld>
            <a:endParaRPr lang="zh-TW" altLang="en-US"/>
          </a:p>
        </p:txBody>
      </p:sp>
    </p:spTree>
    <p:extLst>
      <p:ext uri="{BB962C8B-B14F-4D97-AF65-F5344CB8AC3E}">
        <p14:creationId xmlns:p14="http://schemas.microsoft.com/office/powerpoint/2010/main" val="13815459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Central Visual Pathway</a:t>
            </a:r>
            <a:r>
              <a:rPr lang="zh-TW" altLang="en-US" dirty="0"/>
              <a:t> 為 眼睛接受外部資訊到大腦感知外部影像的路徑</a:t>
            </a:r>
            <a:endParaRPr lang="en-US" altLang="zh-TW" dirty="0"/>
          </a:p>
          <a:p>
            <a:endParaRPr lang="en-US" altLang="zh-TW" dirty="0"/>
          </a:p>
          <a:p>
            <a:r>
              <a:rPr lang="zh-TW" altLang="en-US" dirty="0"/>
              <a:t>書</a:t>
            </a:r>
            <a:r>
              <a:rPr lang="en-US" altLang="zh-TW" dirty="0"/>
              <a:t>:</a:t>
            </a:r>
            <a:r>
              <a:rPr lang="zh-TW" altLang="en-US" dirty="0"/>
              <a:t> </a:t>
            </a:r>
            <a:r>
              <a:rPr lang="en-US" altLang="zh-TW" dirty="0"/>
              <a:t>Neuroscience, 3rd ed</a:t>
            </a:r>
          </a:p>
          <a:p>
            <a:endParaRPr lang="en-US" altLang="zh-TW" dirty="0"/>
          </a:p>
          <a:p>
            <a:r>
              <a:rPr lang="zh-TW" altLang="en-US" dirty="0"/>
              <a:t>彩色影像從視網膜進入後會送入外 膝體，外膝體在收到兩側眼球的資訊後會將不同的資訊平行傳輸至不同 的視覺皮層，視覺皮層則負責對這些資訊進行分層的整合與感知。</a:t>
            </a:r>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9</a:t>
            </a:fld>
            <a:endParaRPr lang="zh-TW" altLang="en-US"/>
          </a:p>
        </p:txBody>
      </p:sp>
    </p:spTree>
    <p:extLst>
      <p:ext uri="{BB962C8B-B14F-4D97-AF65-F5344CB8AC3E}">
        <p14:creationId xmlns:p14="http://schemas.microsoft.com/office/powerpoint/2010/main" val="39738101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外界事物將光反射進入眼睛當中，透過眼珠中的角膜與水晶體等透明的光學介質進行折射最終聚焦於視網膜表面的感光層上形成影像。</a:t>
            </a:r>
            <a:endParaRPr lang="en-US" altLang="zh-TW" dirty="0"/>
          </a:p>
          <a:p>
            <a:r>
              <a:rPr lang="zh-TW" altLang="en-US" dirty="0"/>
              <a:t>在 光聚焦於視網膜表層時，視網膜會將光轉換成動作電位並透過視神經傳 輸至外膝體</a:t>
            </a:r>
            <a:endParaRPr lang="en-US" altLang="zh-TW" dirty="0"/>
          </a:p>
          <a:p>
            <a:r>
              <a:rPr lang="zh-TW" altLang="en-US" dirty="0"/>
              <a:t>右下角的圖為視網膜的層集架構，由外到內，分別是由感光細胞組成的</a:t>
            </a:r>
            <a:r>
              <a:rPr lang="en-US" altLang="zh-TW" dirty="0"/>
              <a:t>Outer nuclear layer</a:t>
            </a:r>
            <a:r>
              <a:rPr lang="zh-TW" altLang="en-US" dirty="0"/>
              <a:t>， </a:t>
            </a:r>
            <a:endParaRPr lang="en-US" altLang="zh-TW" dirty="0"/>
          </a:p>
          <a:p>
            <a:r>
              <a:rPr lang="zh-TW" altLang="en-US" dirty="0"/>
              <a:t>由水平細胞組成的</a:t>
            </a:r>
            <a:r>
              <a:rPr lang="en-US" altLang="zh-TW" dirty="0"/>
              <a:t>Outer plexiform layer</a:t>
            </a:r>
            <a:r>
              <a:rPr lang="zh-TW" altLang="en-US" dirty="0"/>
              <a:t>，</a:t>
            </a:r>
            <a:endParaRPr lang="en-US" altLang="zh-TW" dirty="0"/>
          </a:p>
          <a:p>
            <a:r>
              <a:rPr lang="zh-TW" altLang="en-US" dirty="0"/>
              <a:t>由雙級細胞組成的</a:t>
            </a:r>
            <a:r>
              <a:rPr lang="en-US" altLang="zh-TW" dirty="0"/>
              <a:t>Inner nuclear, </a:t>
            </a:r>
          </a:p>
          <a:p>
            <a:r>
              <a:rPr lang="zh-TW" altLang="en-US" dirty="0"/>
              <a:t>雙極細胞和神經節細胞的圖處組成的</a:t>
            </a:r>
            <a:r>
              <a:rPr lang="en-US" altLang="zh-TW" dirty="0"/>
              <a:t>Inner plexiform layer</a:t>
            </a:r>
            <a:r>
              <a:rPr lang="zh-TW" altLang="en-US" dirty="0"/>
              <a:t>，</a:t>
            </a:r>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10</a:t>
            </a:fld>
            <a:endParaRPr lang="zh-TW" altLang="en-US"/>
          </a:p>
        </p:txBody>
      </p:sp>
    </p:spTree>
    <p:extLst>
      <p:ext uri="{BB962C8B-B14F-4D97-AF65-F5344CB8AC3E}">
        <p14:creationId xmlns:p14="http://schemas.microsoft.com/office/powerpoint/2010/main" val="40202821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外界事物將光反射進入眼睛當中，透過眼珠中的角膜與水晶體等透明的光學介質進行折射最終聚焦於視網膜表面的感光層上形成影像。</a:t>
            </a:r>
            <a:endParaRPr lang="en-US" altLang="zh-TW" dirty="0"/>
          </a:p>
          <a:p>
            <a:r>
              <a:rPr lang="zh-TW" altLang="en-US" dirty="0"/>
              <a:t>在 光聚焦於視網膜表層時，視網膜會將光轉換成動作電位並透過視神經傳 輸至外膝體</a:t>
            </a:r>
            <a:endParaRPr lang="en-US" altLang="zh-TW" dirty="0"/>
          </a:p>
          <a:p>
            <a:r>
              <a:rPr lang="zh-TW" altLang="en-US" dirty="0"/>
              <a:t>右下角的圖為視網膜的層集架構，由外到內，分別是由</a:t>
            </a:r>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11</a:t>
            </a:fld>
            <a:endParaRPr lang="zh-TW" altLang="en-US"/>
          </a:p>
        </p:txBody>
      </p:sp>
    </p:spTree>
    <p:extLst>
      <p:ext uri="{BB962C8B-B14F-4D97-AF65-F5344CB8AC3E}">
        <p14:creationId xmlns:p14="http://schemas.microsoft.com/office/powerpoint/2010/main" val="37959151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1.</a:t>
            </a:r>
            <a:r>
              <a:rPr lang="zh-TW" altLang="en-US" dirty="0"/>
              <a:t> 根據 </a:t>
            </a:r>
            <a:r>
              <a:rPr lang="en-US" altLang="zh-TW" dirty="0"/>
              <a:t>E. R. </a:t>
            </a:r>
            <a:r>
              <a:rPr lang="en-US" altLang="zh-TW" dirty="0" err="1"/>
              <a:t>Kande</a:t>
            </a:r>
            <a:r>
              <a:rPr lang="zh-TW" altLang="en-US" dirty="0"/>
              <a:t> 在</a:t>
            </a:r>
            <a:r>
              <a:rPr lang="en-US" altLang="zh-TW" dirty="0"/>
              <a:t>Principles of Neural Science, 6e</a:t>
            </a:r>
            <a:r>
              <a:rPr lang="zh-TW" altLang="en-US" dirty="0"/>
              <a:t>中的說明，人類的大腦中皮質以分層結構 存在的</a:t>
            </a:r>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14</a:t>
            </a:fld>
            <a:endParaRPr lang="zh-TW" altLang="en-US"/>
          </a:p>
        </p:txBody>
      </p:sp>
    </p:spTree>
    <p:extLst>
      <p:ext uri="{BB962C8B-B14F-4D97-AF65-F5344CB8AC3E}">
        <p14:creationId xmlns:p14="http://schemas.microsoft.com/office/powerpoint/2010/main" val="1178378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18</a:t>
            </a:fld>
            <a:endParaRPr lang="zh-TW" altLang="en-US"/>
          </a:p>
        </p:txBody>
      </p:sp>
    </p:spTree>
    <p:extLst>
      <p:ext uri="{BB962C8B-B14F-4D97-AF65-F5344CB8AC3E}">
        <p14:creationId xmlns:p14="http://schemas.microsoft.com/office/powerpoint/2010/main" val="14361162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19</a:t>
            </a:fld>
            <a:endParaRPr lang="zh-TW" altLang="en-US"/>
          </a:p>
        </p:txBody>
      </p:sp>
    </p:spTree>
    <p:extLst>
      <p:ext uri="{BB962C8B-B14F-4D97-AF65-F5344CB8AC3E}">
        <p14:creationId xmlns:p14="http://schemas.microsoft.com/office/powerpoint/2010/main" val="10778850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[14]: Robust </a:t>
            </a:r>
            <a:r>
              <a:rPr lang="en-US" altLang="zh-TW" dirty="0" err="1"/>
              <a:t>explainability</a:t>
            </a:r>
            <a:r>
              <a:rPr lang="en-US" altLang="zh-TW" dirty="0"/>
              <a:t>: A tutorial on gradient-based attribution methods for deep neural networks, I. E. Nielsen</a:t>
            </a:r>
            <a:endParaRPr lang="zh-TW" altLang="en-US" dirty="0"/>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25</a:t>
            </a:fld>
            <a:endParaRPr lang="zh-TW" altLang="en-US"/>
          </a:p>
        </p:txBody>
      </p:sp>
    </p:spTree>
    <p:extLst>
      <p:ext uri="{BB962C8B-B14F-4D97-AF65-F5344CB8AC3E}">
        <p14:creationId xmlns:p14="http://schemas.microsoft.com/office/powerpoint/2010/main" val="9715602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[14]: Robust </a:t>
            </a:r>
            <a:r>
              <a:rPr lang="en-US" altLang="zh-TW" dirty="0" err="1"/>
              <a:t>explainability</a:t>
            </a:r>
            <a:r>
              <a:rPr lang="en-US" altLang="zh-TW" dirty="0"/>
              <a:t>: A tutorial on gradient-based attribution methods for deep neural networks, I. E. Nielsen</a:t>
            </a:r>
            <a:endParaRPr lang="zh-TW" altLang="en-US" dirty="0"/>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27</a:t>
            </a:fld>
            <a:endParaRPr lang="zh-TW" altLang="en-US"/>
          </a:p>
        </p:txBody>
      </p:sp>
    </p:spTree>
    <p:extLst>
      <p:ext uri="{BB962C8B-B14F-4D97-AF65-F5344CB8AC3E}">
        <p14:creationId xmlns:p14="http://schemas.microsoft.com/office/powerpoint/2010/main" val="14090232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18BD1CA-1D05-80F2-3FB7-4AF19E6D8E61}"/>
              </a:ext>
            </a:extLst>
          </p:cNvPr>
          <p:cNvSpPr>
            <a:spLocks noGrp="1"/>
          </p:cNvSpPr>
          <p:nvPr>
            <p:ph type="ctrTitle"/>
          </p:nvPr>
        </p:nvSpPr>
        <p:spPr>
          <a:xfrm>
            <a:off x="1524000" y="1122363"/>
            <a:ext cx="9144000" cy="2387600"/>
          </a:xfrm>
        </p:spPr>
        <p:txBody>
          <a:bodyPr anchor="b"/>
          <a:lstStyle>
            <a:lvl1pPr algn="ctr">
              <a:defRPr sz="6000"/>
            </a:lvl1pPr>
          </a:lstStyle>
          <a:p>
            <a:r>
              <a:rPr lang="zh-TW" altLang="en-US"/>
              <a:t>按一下以編輯母片標題樣式</a:t>
            </a:r>
          </a:p>
        </p:txBody>
      </p:sp>
      <p:sp>
        <p:nvSpPr>
          <p:cNvPr id="3" name="副標題 2">
            <a:extLst>
              <a:ext uri="{FF2B5EF4-FFF2-40B4-BE49-F238E27FC236}">
                <a16:creationId xmlns:a16="http://schemas.microsoft.com/office/drawing/2014/main" id="{D547DBA4-44EE-AB07-F815-3F7601928B0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p>
        </p:txBody>
      </p:sp>
      <p:sp>
        <p:nvSpPr>
          <p:cNvPr id="7" name="日期版面配置區 6">
            <a:extLst>
              <a:ext uri="{FF2B5EF4-FFF2-40B4-BE49-F238E27FC236}">
                <a16:creationId xmlns:a16="http://schemas.microsoft.com/office/drawing/2014/main" id="{990A1502-E3D5-43AA-AF06-0321C44C2FB1}"/>
              </a:ext>
            </a:extLst>
          </p:cNvPr>
          <p:cNvSpPr>
            <a:spLocks noGrp="1"/>
          </p:cNvSpPr>
          <p:nvPr>
            <p:ph type="dt" sz="half" idx="10"/>
          </p:nvPr>
        </p:nvSpPr>
        <p:spPr/>
        <p:txBody>
          <a:bodyPr/>
          <a:lstStyle/>
          <a:p>
            <a:fld id="{ADDF1242-BC20-40AD-A39D-A3798EED5A0E}" type="datetime1">
              <a:rPr lang="zh-TW" altLang="en-US" smtClean="0"/>
              <a:t>2024/6/24</a:t>
            </a:fld>
            <a:endParaRPr lang="zh-TW" altLang="en-US"/>
          </a:p>
        </p:txBody>
      </p:sp>
      <p:sp>
        <p:nvSpPr>
          <p:cNvPr id="8" name="頁尾版面配置區 7">
            <a:extLst>
              <a:ext uri="{FF2B5EF4-FFF2-40B4-BE49-F238E27FC236}">
                <a16:creationId xmlns:a16="http://schemas.microsoft.com/office/drawing/2014/main" id="{647B364E-906B-4B90-8037-27AFE1E82B08}"/>
              </a:ext>
            </a:extLst>
          </p:cNvPr>
          <p:cNvSpPr>
            <a:spLocks noGrp="1"/>
          </p:cNvSpPr>
          <p:nvPr>
            <p:ph type="ftr" sz="quarter" idx="11"/>
          </p:nvPr>
        </p:nvSpPr>
        <p:spPr/>
        <p:txBody>
          <a:bodyPr/>
          <a:lstStyle/>
          <a:p>
            <a:endParaRPr lang="zh-TW" altLang="en-US"/>
          </a:p>
        </p:txBody>
      </p:sp>
      <p:sp>
        <p:nvSpPr>
          <p:cNvPr id="9" name="投影片編號版面配置區 8">
            <a:extLst>
              <a:ext uri="{FF2B5EF4-FFF2-40B4-BE49-F238E27FC236}">
                <a16:creationId xmlns:a16="http://schemas.microsoft.com/office/drawing/2014/main" id="{A10CD0AD-F9C1-4F67-99AA-D1F206704170}"/>
              </a:ext>
            </a:extLst>
          </p:cNvPr>
          <p:cNvSpPr>
            <a:spLocks noGrp="1"/>
          </p:cNvSpPr>
          <p:nvPr>
            <p:ph type="sldNum" sz="quarter" idx="12"/>
          </p:nvPr>
        </p:nvSpPr>
        <p:spPr/>
        <p:txBody>
          <a:bodyPr/>
          <a:lstStyle/>
          <a:p>
            <a:fld id="{E5C60907-9731-46B4-A33D-FDF5DC3BFF3C}" type="slidenum">
              <a:rPr lang="zh-TW" altLang="en-US" smtClean="0"/>
              <a:t>‹#›</a:t>
            </a:fld>
            <a:endParaRPr lang="zh-TW" altLang="en-US"/>
          </a:p>
        </p:txBody>
      </p:sp>
    </p:spTree>
    <p:extLst>
      <p:ext uri="{BB962C8B-B14F-4D97-AF65-F5344CB8AC3E}">
        <p14:creationId xmlns:p14="http://schemas.microsoft.com/office/powerpoint/2010/main" val="2292949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90BA4C2-2ED6-CF90-87B4-9E1D3B8958B6}"/>
              </a:ext>
            </a:extLst>
          </p:cNvPr>
          <p:cNvSpPr>
            <a:spLocks noGrp="1"/>
          </p:cNvSpPr>
          <p:nvPr>
            <p:ph type="title"/>
          </p:nvPr>
        </p:nvSpPr>
        <p:spPr/>
        <p:txBody>
          <a:bodyPr/>
          <a:lstStyle/>
          <a:p>
            <a:r>
              <a:rPr lang="zh-TW" altLang="en-US"/>
              <a:t>按一下以編輯母片標題樣式</a:t>
            </a:r>
          </a:p>
        </p:txBody>
      </p:sp>
      <p:sp>
        <p:nvSpPr>
          <p:cNvPr id="3" name="直排文字版面配置區 2">
            <a:extLst>
              <a:ext uri="{FF2B5EF4-FFF2-40B4-BE49-F238E27FC236}">
                <a16:creationId xmlns:a16="http://schemas.microsoft.com/office/drawing/2014/main" id="{DB7BC4F1-C7EA-B8D5-988A-1553DC54240B}"/>
              </a:ext>
            </a:extLst>
          </p:cNvPr>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6DB2C053-CADA-60FC-B0A7-ED172775C101}"/>
              </a:ext>
            </a:extLst>
          </p:cNvPr>
          <p:cNvSpPr>
            <a:spLocks noGrp="1"/>
          </p:cNvSpPr>
          <p:nvPr>
            <p:ph type="dt" sz="half" idx="10"/>
          </p:nvPr>
        </p:nvSpPr>
        <p:spPr/>
        <p:txBody>
          <a:bodyPr/>
          <a:lstStyle/>
          <a:p>
            <a:fld id="{3D81309B-B55D-4420-A514-FFE56F9B1935}" type="datetime1">
              <a:rPr lang="zh-TW" altLang="en-US" smtClean="0"/>
              <a:t>2024/6/24</a:t>
            </a:fld>
            <a:endParaRPr lang="zh-TW" altLang="en-US"/>
          </a:p>
        </p:txBody>
      </p:sp>
      <p:sp>
        <p:nvSpPr>
          <p:cNvPr id="5" name="頁尾版面配置區 4">
            <a:extLst>
              <a:ext uri="{FF2B5EF4-FFF2-40B4-BE49-F238E27FC236}">
                <a16:creationId xmlns:a16="http://schemas.microsoft.com/office/drawing/2014/main" id="{86A864F2-CE6A-A8CE-CC7A-79C05D1D42C4}"/>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19B0940B-10DA-6897-4882-4DBE7AB11D5A}"/>
              </a:ext>
            </a:extLst>
          </p:cNvPr>
          <p:cNvSpPr>
            <a:spLocks noGrp="1"/>
          </p:cNvSpPr>
          <p:nvPr>
            <p:ph type="sldNum" sz="quarter" idx="12"/>
          </p:nvPr>
        </p:nvSpPr>
        <p:spPr/>
        <p:txBody>
          <a:bodyPr/>
          <a:lstStyle/>
          <a:p>
            <a:fld id="{E5C60907-9731-46B4-A33D-FDF5DC3BFF3C}" type="slidenum">
              <a:rPr lang="zh-TW" altLang="en-US" smtClean="0"/>
              <a:t>‹#›</a:t>
            </a:fld>
            <a:endParaRPr lang="zh-TW" altLang="en-US"/>
          </a:p>
        </p:txBody>
      </p:sp>
    </p:spTree>
    <p:extLst>
      <p:ext uri="{BB962C8B-B14F-4D97-AF65-F5344CB8AC3E}">
        <p14:creationId xmlns:p14="http://schemas.microsoft.com/office/powerpoint/2010/main" val="1297662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ECE235C6-6061-70C5-59F7-B6CCFB260892}"/>
              </a:ext>
            </a:extLst>
          </p:cNvPr>
          <p:cNvSpPr>
            <a:spLocks noGrp="1"/>
          </p:cNvSpPr>
          <p:nvPr>
            <p:ph type="title" orient="vert"/>
          </p:nvPr>
        </p:nvSpPr>
        <p:spPr>
          <a:xfrm>
            <a:off x="8724900" y="365125"/>
            <a:ext cx="2628900" cy="5811838"/>
          </a:xfrm>
        </p:spPr>
        <p:txBody>
          <a:bodyPr vert="eaVert"/>
          <a:lstStyle/>
          <a:p>
            <a:r>
              <a:rPr lang="zh-TW" altLang="en-US"/>
              <a:t>按一下以編輯母片標題樣式</a:t>
            </a:r>
          </a:p>
        </p:txBody>
      </p:sp>
      <p:sp>
        <p:nvSpPr>
          <p:cNvPr id="3" name="直排文字版面配置區 2">
            <a:extLst>
              <a:ext uri="{FF2B5EF4-FFF2-40B4-BE49-F238E27FC236}">
                <a16:creationId xmlns:a16="http://schemas.microsoft.com/office/drawing/2014/main" id="{7B64EA4D-DBFD-9188-6B76-5C169072E128}"/>
              </a:ext>
            </a:extLst>
          </p:cNvPr>
          <p:cNvSpPr>
            <a:spLocks noGrp="1"/>
          </p:cNvSpPr>
          <p:nvPr>
            <p:ph type="body" orient="vert" idx="1"/>
          </p:nvPr>
        </p:nvSpPr>
        <p:spPr>
          <a:xfrm>
            <a:off x="838200" y="365125"/>
            <a:ext cx="7734300" cy="5811838"/>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2F82D39D-D942-4733-C76F-9DB16FFC4B1B}"/>
              </a:ext>
            </a:extLst>
          </p:cNvPr>
          <p:cNvSpPr>
            <a:spLocks noGrp="1"/>
          </p:cNvSpPr>
          <p:nvPr>
            <p:ph type="dt" sz="half" idx="10"/>
          </p:nvPr>
        </p:nvSpPr>
        <p:spPr/>
        <p:txBody>
          <a:bodyPr/>
          <a:lstStyle/>
          <a:p>
            <a:fld id="{EE587635-7423-4ADC-B933-3D4C064F834F}" type="datetime1">
              <a:rPr lang="zh-TW" altLang="en-US" smtClean="0"/>
              <a:t>2024/6/24</a:t>
            </a:fld>
            <a:endParaRPr lang="zh-TW" altLang="en-US"/>
          </a:p>
        </p:txBody>
      </p:sp>
      <p:sp>
        <p:nvSpPr>
          <p:cNvPr id="5" name="頁尾版面配置區 4">
            <a:extLst>
              <a:ext uri="{FF2B5EF4-FFF2-40B4-BE49-F238E27FC236}">
                <a16:creationId xmlns:a16="http://schemas.microsoft.com/office/drawing/2014/main" id="{7B0BB31D-EF9B-B806-8F45-1E53D14DBFF4}"/>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963406B3-A75A-00F1-D772-772B72B7E0BE}"/>
              </a:ext>
            </a:extLst>
          </p:cNvPr>
          <p:cNvSpPr>
            <a:spLocks noGrp="1"/>
          </p:cNvSpPr>
          <p:nvPr>
            <p:ph type="sldNum" sz="quarter" idx="12"/>
          </p:nvPr>
        </p:nvSpPr>
        <p:spPr/>
        <p:txBody>
          <a:bodyPr/>
          <a:lstStyle/>
          <a:p>
            <a:fld id="{E5C60907-9731-46B4-A33D-FDF5DC3BFF3C}" type="slidenum">
              <a:rPr lang="zh-TW" altLang="en-US" smtClean="0"/>
              <a:t>‹#›</a:t>
            </a:fld>
            <a:endParaRPr lang="zh-TW" altLang="en-US"/>
          </a:p>
        </p:txBody>
      </p:sp>
    </p:spTree>
    <p:extLst>
      <p:ext uri="{BB962C8B-B14F-4D97-AF65-F5344CB8AC3E}">
        <p14:creationId xmlns:p14="http://schemas.microsoft.com/office/powerpoint/2010/main" val="155441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9CCEAFA-A0A2-F6AA-5399-8177A69D5050}"/>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B9419CCB-3B67-A475-9127-561B0D8CECA9}"/>
              </a:ext>
            </a:extLst>
          </p:cNvPr>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3D06491E-B4DA-E090-574F-BB796358DC11}"/>
              </a:ext>
            </a:extLst>
          </p:cNvPr>
          <p:cNvSpPr>
            <a:spLocks noGrp="1"/>
          </p:cNvSpPr>
          <p:nvPr>
            <p:ph type="dt" sz="half" idx="10"/>
          </p:nvPr>
        </p:nvSpPr>
        <p:spPr/>
        <p:txBody>
          <a:bodyPr/>
          <a:lstStyle/>
          <a:p>
            <a:fld id="{552A1357-7848-432E-8794-31A50689C6ED}" type="datetime1">
              <a:rPr lang="zh-TW" altLang="en-US" smtClean="0"/>
              <a:t>2024/6/24</a:t>
            </a:fld>
            <a:endParaRPr lang="zh-TW" altLang="en-US"/>
          </a:p>
        </p:txBody>
      </p:sp>
      <p:sp>
        <p:nvSpPr>
          <p:cNvPr id="5" name="頁尾版面配置區 4">
            <a:extLst>
              <a:ext uri="{FF2B5EF4-FFF2-40B4-BE49-F238E27FC236}">
                <a16:creationId xmlns:a16="http://schemas.microsoft.com/office/drawing/2014/main" id="{277194B9-C135-12FF-292D-5CE0B02D73DF}"/>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0108BF37-AD16-C464-AC2E-1D6698081A85}"/>
              </a:ext>
            </a:extLst>
          </p:cNvPr>
          <p:cNvSpPr>
            <a:spLocks noGrp="1"/>
          </p:cNvSpPr>
          <p:nvPr>
            <p:ph type="sldNum" sz="quarter" idx="12"/>
          </p:nvPr>
        </p:nvSpPr>
        <p:spPr/>
        <p:txBody>
          <a:bodyPr/>
          <a:lstStyle/>
          <a:p>
            <a:fld id="{E5C60907-9731-46B4-A33D-FDF5DC3BFF3C}" type="slidenum">
              <a:rPr lang="zh-TW" altLang="en-US" smtClean="0"/>
              <a:t>‹#›</a:t>
            </a:fld>
            <a:endParaRPr lang="zh-TW" altLang="en-US"/>
          </a:p>
        </p:txBody>
      </p:sp>
    </p:spTree>
    <p:extLst>
      <p:ext uri="{BB962C8B-B14F-4D97-AF65-F5344CB8AC3E}">
        <p14:creationId xmlns:p14="http://schemas.microsoft.com/office/powerpoint/2010/main" val="35321193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EDD60D6-94E8-F76C-A4AE-BF9587893681}"/>
              </a:ext>
            </a:extLst>
          </p:cNvPr>
          <p:cNvSpPr>
            <a:spLocks noGrp="1"/>
          </p:cNvSpPr>
          <p:nvPr>
            <p:ph type="title"/>
          </p:nvPr>
        </p:nvSpPr>
        <p:spPr>
          <a:xfrm>
            <a:off x="831850" y="1709738"/>
            <a:ext cx="10515600" cy="2852737"/>
          </a:xfrm>
        </p:spPr>
        <p:txBody>
          <a:bodyPr anchor="b"/>
          <a:lstStyle>
            <a:lvl1pPr>
              <a:defRPr sz="6000"/>
            </a:lvl1pPr>
          </a:lstStyle>
          <a:p>
            <a:r>
              <a:rPr lang="zh-TW" altLang="en-US"/>
              <a:t>按一下以編輯母片標題樣式</a:t>
            </a:r>
          </a:p>
        </p:txBody>
      </p:sp>
      <p:sp>
        <p:nvSpPr>
          <p:cNvPr id="3" name="文字版面配置區 2">
            <a:extLst>
              <a:ext uri="{FF2B5EF4-FFF2-40B4-BE49-F238E27FC236}">
                <a16:creationId xmlns:a16="http://schemas.microsoft.com/office/drawing/2014/main" id="{B0EF63DB-22F7-8A7E-F35D-B422E1636F0D}"/>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zh-TW" altLang="en-US"/>
              <a:t>按一下以編輯母片文字樣式</a:t>
            </a:r>
          </a:p>
        </p:txBody>
      </p:sp>
      <p:sp>
        <p:nvSpPr>
          <p:cNvPr id="4" name="日期版面配置區 3">
            <a:extLst>
              <a:ext uri="{FF2B5EF4-FFF2-40B4-BE49-F238E27FC236}">
                <a16:creationId xmlns:a16="http://schemas.microsoft.com/office/drawing/2014/main" id="{CB3C7FBB-1A49-DF5D-7B32-AE013F714C14}"/>
              </a:ext>
            </a:extLst>
          </p:cNvPr>
          <p:cNvSpPr>
            <a:spLocks noGrp="1"/>
          </p:cNvSpPr>
          <p:nvPr>
            <p:ph type="dt" sz="half" idx="10"/>
          </p:nvPr>
        </p:nvSpPr>
        <p:spPr/>
        <p:txBody>
          <a:bodyPr/>
          <a:lstStyle/>
          <a:p>
            <a:fld id="{9D6E8DFF-CD18-44A6-9715-3B17D4F5612F}" type="datetime1">
              <a:rPr lang="zh-TW" altLang="en-US" smtClean="0"/>
              <a:t>2024/6/24</a:t>
            </a:fld>
            <a:endParaRPr lang="zh-TW" altLang="en-US"/>
          </a:p>
        </p:txBody>
      </p:sp>
      <p:sp>
        <p:nvSpPr>
          <p:cNvPr id="5" name="頁尾版面配置區 4">
            <a:extLst>
              <a:ext uri="{FF2B5EF4-FFF2-40B4-BE49-F238E27FC236}">
                <a16:creationId xmlns:a16="http://schemas.microsoft.com/office/drawing/2014/main" id="{E4697D95-74FD-76A4-A38B-CC14D4A134F8}"/>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6B2765AE-A800-240C-6A5F-1B7078987466}"/>
              </a:ext>
            </a:extLst>
          </p:cNvPr>
          <p:cNvSpPr>
            <a:spLocks noGrp="1"/>
          </p:cNvSpPr>
          <p:nvPr>
            <p:ph type="sldNum" sz="quarter" idx="12"/>
          </p:nvPr>
        </p:nvSpPr>
        <p:spPr/>
        <p:txBody>
          <a:bodyPr/>
          <a:lstStyle/>
          <a:p>
            <a:fld id="{E5C60907-9731-46B4-A33D-FDF5DC3BFF3C}" type="slidenum">
              <a:rPr lang="zh-TW" altLang="en-US" smtClean="0"/>
              <a:t>‹#›</a:t>
            </a:fld>
            <a:endParaRPr lang="zh-TW" altLang="en-US"/>
          </a:p>
        </p:txBody>
      </p:sp>
    </p:spTree>
    <p:extLst>
      <p:ext uri="{BB962C8B-B14F-4D97-AF65-F5344CB8AC3E}">
        <p14:creationId xmlns:p14="http://schemas.microsoft.com/office/powerpoint/2010/main" val="16382651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A41F288-90A0-50B8-3DFF-0D7CB0787CCC}"/>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CD62D844-07DA-0CB8-4BFD-41EA68195E17}"/>
              </a:ext>
            </a:extLst>
          </p:cNvPr>
          <p:cNvSpPr>
            <a:spLocks noGrp="1"/>
          </p:cNvSpPr>
          <p:nvPr>
            <p:ph sz="half" idx="1"/>
          </p:nvPr>
        </p:nvSpPr>
        <p:spPr>
          <a:xfrm>
            <a:off x="838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a:extLst>
              <a:ext uri="{FF2B5EF4-FFF2-40B4-BE49-F238E27FC236}">
                <a16:creationId xmlns:a16="http://schemas.microsoft.com/office/drawing/2014/main" id="{0DF0E093-C0F0-79FE-2767-07FDD6EB47A6}"/>
              </a:ext>
            </a:extLst>
          </p:cNvPr>
          <p:cNvSpPr>
            <a:spLocks noGrp="1"/>
          </p:cNvSpPr>
          <p:nvPr>
            <p:ph sz="half" idx="2"/>
          </p:nvPr>
        </p:nvSpPr>
        <p:spPr>
          <a:xfrm>
            <a:off x="6172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a:extLst>
              <a:ext uri="{FF2B5EF4-FFF2-40B4-BE49-F238E27FC236}">
                <a16:creationId xmlns:a16="http://schemas.microsoft.com/office/drawing/2014/main" id="{C48875FB-B7E2-9507-BFA6-3323976E451C}"/>
              </a:ext>
            </a:extLst>
          </p:cNvPr>
          <p:cNvSpPr>
            <a:spLocks noGrp="1"/>
          </p:cNvSpPr>
          <p:nvPr>
            <p:ph type="dt" sz="half" idx="10"/>
          </p:nvPr>
        </p:nvSpPr>
        <p:spPr/>
        <p:txBody>
          <a:bodyPr/>
          <a:lstStyle/>
          <a:p>
            <a:fld id="{7971B5F1-5A50-4BD0-AEBF-DC46FBB49116}" type="datetime1">
              <a:rPr lang="zh-TW" altLang="en-US" smtClean="0"/>
              <a:t>2024/6/24</a:t>
            </a:fld>
            <a:endParaRPr lang="zh-TW" altLang="en-US"/>
          </a:p>
        </p:txBody>
      </p:sp>
      <p:sp>
        <p:nvSpPr>
          <p:cNvPr id="6" name="頁尾版面配置區 5">
            <a:extLst>
              <a:ext uri="{FF2B5EF4-FFF2-40B4-BE49-F238E27FC236}">
                <a16:creationId xmlns:a16="http://schemas.microsoft.com/office/drawing/2014/main" id="{52ED1771-6080-54CC-0256-9814780AAFF4}"/>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8D7C98F0-2FCB-EAC4-BF3F-AA1F7FE2AC1C}"/>
              </a:ext>
            </a:extLst>
          </p:cNvPr>
          <p:cNvSpPr>
            <a:spLocks noGrp="1"/>
          </p:cNvSpPr>
          <p:nvPr>
            <p:ph type="sldNum" sz="quarter" idx="12"/>
          </p:nvPr>
        </p:nvSpPr>
        <p:spPr/>
        <p:txBody>
          <a:bodyPr/>
          <a:lstStyle/>
          <a:p>
            <a:fld id="{E5C60907-9731-46B4-A33D-FDF5DC3BFF3C}" type="slidenum">
              <a:rPr lang="zh-TW" altLang="en-US" smtClean="0"/>
              <a:t>‹#›</a:t>
            </a:fld>
            <a:endParaRPr lang="zh-TW" altLang="en-US"/>
          </a:p>
        </p:txBody>
      </p:sp>
    </p:spTree>
    <p:extLst>
      <p:ext uri="{BB962C8B-B14F-4D97-AF65-F5344CB8AC3E}">
        <p14:creationId xmlns:p14="http://schemas.microsoft.com/office/powerpoint/2010/main" val="41994766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C32B572-E3B4-D2DA-AAE5-6BF5104428AC}"/>
              </a:ext>
            </a:extLst>
          </p:cNvPr>
          <p:cNvSpPr>
            <a:spLocks noGrp="1"/>
          </p:cNvSpPr>
          <p:nvPr>
            <p:ph type="title"/>
          </p:nvPr>
        </p:nvSpPr>
        <p:spPr>
          <a:xfrm>
            <a:off x="839788" y="365125"/>
            <a:ext cx="10515600" cy="1325563"/>
          </a:xfrm>
        </p:spPr>
        <p:txBody>
          <a:bodyPr/>
          <a:lstStyle/>
          <a:p>
            <a:r>
              <a:rPr lang="zh-TW" altLang="en-US"/>
              <a:t>按一下以編輯母片標題樣式</a:t>
            </a:r>
          </a:p>
        </p:txBody>
      </p:sp>
      <p:sp>
        <p:nvSpPr>
          <p:cNvPr id="3" name="文字版面配置區 2">
            <a:extLst>
              <a:ext uri="{FF2B5EF4-FFF2-40B4-BE49-F238E27FC236}">
                <a16:creationId xmlns:a16="http://schemas.microsoft.com/office/drawing/2014/main" id="{D6023553-3090-A8B3-9EC0-DF178763C3A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a:extLst>
              <a:ext uri="{FF2B5EF4-FFF2-40B4-BE49-F238E27FC236}">
                <a16:creationId xmlns:a16="http://schemas.microsoft.com/office/drawing/2014/main" id="{92E976B6-D516-44A5-F927-5A00A1962A07}"/>
              </a:ext>
            </a:extLst>
          </p:cNvPr>
          <p:cNvSpPr>
            <a:spLocks noGrp="1"/>
          </p:cNvSpPr>
          <p:nvPr>
            <p:ph sz="half" idx="2"/>
          </p:nvPr>
        </p:nvSpPr>
        <p:spPr>
          <a:xfrm>
            <a:off x="839788" y="2505075"/>
            <a:ext cx="5157787"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a:extLst>
              <a:ext uri="{FF2B5EF4-FFF2-40B4-BE49-F238E27FC236}">
                <a16:creationId xmlns:a16="http://schemas.microsoft.com/office/drawing/2014/main" id="{C48DE958-18AE-9F50-0638-6F4EE3F5E90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a:extLst>
              <a:ext uri="{FF2B5EF4-FFF2-40B4-BE49-F238E27FC236}">
                <a16:creationId xmlns:a16="http://schemas.microsoft.com/office/drawing/2014/main" id="{186512AF-C19E-4779-9F65-6253B58DB468}"/>
              </a:ext>
            </a:extLst>
          </p:cNvPr>
          <p:cNvSpPr>
            <a:spLocks noGrp="1"/>
          </p:cNvSpPr>
          <p:nvPr>
            <p:ph sz="quarter" idx="4"/>
          </p:nvPr>
        </p:nvSpPr>
        <p:spPr>
          <a:xfrm>
            <a:off x="6172200" y="2505075"/>
            <a:ext cx="5183188"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a:extLst>
              <a:ext uri="{FF2B5EF4-FFF2-40B4-BE49-F238E27FC236}">
                <a16:creationId xmlns:a16="http://schemas.microsoft.com/office/drawing/2014/main" id="{A72CCF9C-B6E9-D513-32DA-FE1F40375163}"/>
              </a:ext>
            </a:extLst>
          </p:cNvPr>
          <p:cNvSpPr>
            <a:spLocks noGrp="1"/>
          </p:cNvSpPr>
          <p:nvPr>
            <p:ph type="dt" sz="half" idx="10"/>
          </p:nvPr>
        </p:nvSpPr>
        <p:spPr/>
        <p:txBody>
          <a:bodyPr/>
          <a:lstStyle/>
          <a:p>
            <a:fld id="{F8D94645-3D2F-42FC-8EAC-77892190A2DD}" type="datetime1">
              <a:rPr lang="zh-TW" altLang="en-US" smtClean="0"/>
              <a:t>2024/6/24</a:t>
            </a:fld>
            <a:endParaRPr lang="zh-TW" altLang="en-US"/>
          </a:p>
        </p:txBody>
      </p:sp>
      <p:sp>
        <p:nvSpPr>
          <p:cNvPr id="8" name="頁尾版面配置區 7">
            <a:extLst>
              <a:ext uri="{FF2B5EF4-FFF2-40B4-BE49-F238E27FC236}">
                <a16:creationId xmlns:a16="http://schemas.microsoft.com/office/drawing/2014/main" id="{796C7378-FC24-1383-B0E7-F4F141C95117}"/>
              </a:ext>
            </a:extLst>
          </p:cNvPr>
          <p:cNvSpPr>
            <a:spLocks noGrp="1"/>
          </p:cNvSpPr>
          <p:nvPr>
            <p:ph type="ftr" sz="quarter" idx="11"/>
          </p:nvPr>
        </p:nvSpPr>
        <p:spPr/>
        <p:txBody>
          <a:bodyPr/>
          <a:lstStyle/>
          <a:p>
            <a:endParaRPr lang="zh-TW" altLang="en-US"/>
          </a:p>
        </p:txBody>
      </p:sp>
      <p:sp>
        <p:nvSpPr>
          <p:cNvPr id="9" name="投影片編號版面配置區 8">
            <a:extLst>
              <a:ext uri="{FF2B5EF4-FFF2-40B4-BE49-F238E27FC236}">
                <a16:creationId xmlns:a16="http://schemas.microsoft.com/office/drawing/2014/main" id="{E64CCEDC-F238-6070-8519-B95FF230841A}"/>
              </a:ext>
            </a:extLst>
          </p:cNvPr>
          <p:cNvSpPr>
            <a:spLocks noGrp="1"/>
          </p:cNvSpPr>
          <p:nvPr>
            <p:ph type="sldNum" sz="quarter" idx="12"/>
          </p:nvPr>
        </p:nvSpPr>
        <p:spPr/>
        <p:txBody>
          <a:bodyPr/>
          <a:lstStyle/>
          <a:p>
            <a:fld id="{E5C60907-9731-46B4-A33D-FDF5DC3BFF3C}" type="slidenum">
              <a:rPr lang="zh-TW" altLang="en-US" smtClean="0"/>
              <a:t>‹#›</a:t>
            </a:fld>
            <a:endParaRPr lang="zh-TW" altLang="en-US"/>
          </a:p>
        </p:txBody>
      </p:sp>
    </p:spTree>
    <p:extLst>
      <p:ext uri="{BB962C8B-B14F-4D97-AF65-F5344CB8AC3E}">
        <p14:creationId xmlns:p14="http://schemas.microsoft.com/office/powerpoint/2010/main" val="36841928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98F31D9-9BAB-2A6C-FA6A-CCA68F8BDDC7}"/>
              </a:ext>
            </a:extLst>
          </p:cNvPr>
          <p:cNvSpPr>
            <a:spLocks noGrp="1"/>
          </p:cNvSpPr>
          <p:nvPr>
            <p:ph type="title"/>
          </p:nvPr>
        </p:nvSpPr>
        <p:spPr/>
        <p:txBody>
          <a:bodyPr/>
          <a:lstStyle/>
          <a:p>
            <a:r>
              <a:rPr lang="zh-TW" altLang="en-US"/>
              <a:t>按一下以編輯母片標題樣式</a:t>
            </a:r>
          </a:p>
        </p:txBody>
      </p:sp>
      <p:sp>
        <p:nvSpPr>
          <p:cNvPr id="3" name="日期版面配置區 2">
            <a:extLst>
              <a:ext uri="{FF2B5EF4-FFF2-40B4-BE49-F238E27FC236}">
                <a16:creationId xmlns:a16="http://schemas.microsoft.com/office/drawing/2014/main" id="{1C3B25D0-2BA2-9B0A-D9E1-A42A868CD43E}"/>
              </a:ext>
            </a:extLst>
          </p:cNvPr>
          <p:cNvSpPr>
            <a:spLocks noGrp="1"/>
          </p:cNvSpPr>
          <p:nvPr>
            <p:ph type="dt" sz="half" idx="10"/>
          </p:nvPr>
        </p:nvSpPr>
        <p:spPr/>
        <p:txBody>
          <a:bodyPr/>
          <a:lstStyle/>
          <a:p>
            <a:fld id="{7D4B944B-EBE1-4160-8744-066A9DB65622}" type="datetime1">
              <a:rPr lang="zh-TW" altLang="en-US" smtClean="0"/>
              <a:t>2024/6/24</a:t>
            </a:fld>
            <a:endParaRPr lang="zh-TW" altLang="en-US"/>
          </a:p>
        </p:txBody>
      </p:sp>
      <p:sp>
        <p:nvSpPr>
          <p:cNvPr id="4" name="頁尾版面配置區 3">
            <a:extLst>
              <a:ext uri="{FF2B5EF4-FFF2-40B4-BE49-F238E27FC236}">
                <a16:creationId xmlns:a16="http://schemas.microsoft.com/office/drawing/2014/main" id="{9C973B25-2C59-6837-AE8E-5953B6F535F7}"/>
              </a:ext>
            </a:extLst>
          </p:cNvPr>
          <p:cNvSpPr>
            <a:spLocks noGrp="1"/>
          </p:cNvSpPr>
          <p:nvPr>
            <p:ph type="ftr" sz="quarter" idx="11"/>
          </p:nvPr>
        </p:nvSpPr>
        <p:spPr/>
        <p:txBody>
          <a:bodyPr/>
          <a:lstStyle/>
          <a:p>
            <a:endParaRPr lang="zh-TW" altLang="en-US"/>
          </a:p>
        </p:txBody>
      </p:sp>
      <p:sp>
        <p:nvSpPr>
          <p:cNvPr id="5" name="投影片編號版面配置區 4">
            <a:extLst>
              <a:ext uri="{FF2B5EF4-FFF2-40B4-BE49-F238E27FC236}">
                <a16:creationId xmlns:a16="http://schemas.microsoft.com/office/drawing/2014/main" id="{589A4292-766C-D895-FAEF-06E9BF547081}"/>
              </a:ext>
            </a:extLst>
          </p:cNvPr>
          <p:cNvSpPr>
            <a:spLocks noGrp="1"/>
          </p:cNvSpPr>
          <p:nvPr>
            <p:ph type="sldNum" sz="quarter" idx="12"/>
          </p:nvPr>
        </p:nvSpPr>
        <p:spPr/>
        <p:txBody>
          <a:bodyPr/>
          <a:lstStyle/>
          <a:p>
            <a:fld id="{E5C60907-9731-46B4-A33D-FDF5DC3BFF3C}" type="slidenum">
              <a:rPr lang="zh-TW" altLang="en-US" smtClean="0"/>
              <a:t>‹#›</a:t>
            </a:fld>
            <a:endParaRPr lang="zh-TW" altLang="en-US"/>
          </a:p>
        </p:txBody>
      </p:sp>
    </p:spTree>
    <p:extLst>
      <p:ext uri="{BB962C8B-B14F-4D97-AF65-F5344CB8AC3E}">
        <p14:creationId xmlns:p14="http://schemas.microsoft.com/office/powerpoint/2010/main" val="33653294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D1D236F5-A447-51F8-9C05-25247F523397}"/>
              </a:ext>
            </a:extLst>
          </p:cNvPr>
          <p:cNvSpPr>
            <a:spLocks noGrp="1"/>
          </p:cNvSpPr>
          <p:nvPr>
            <p:ph type="dt" sz="half" idx="10"/>
          </p:nvPr>
        </p:nvSpPr>
        <p:spPr/>
        <p:txBody>
          <a:bodyPr/>
          <a:lstStyle/>
          <a:p>
            <a:fld id="{C790784E-A2E8-4F9A-BCA8-B4F07256D95E}" type="datetime1">
              <a:rPr lang="zh-TW" altLang="en-US" smtClean="0"/>
              <a:t>2024/6/24</a:t>
            </a:fld>
            <a:endParaRPr lang="zh-TW" altLang="en-US"/>
          </a:p>
        </p:txBody>
      </p:sp>
      <p:sp>
        <p:nvSpPr>
          <p:cNvPr id="3" name="頁尾版面配置區 2">
            <a:extLst>
              <a:ext uri="{FF2B5EF4-FFF2-40B4-BE49-F238E27FC236}">
                <a16:creationId xmlns:a16="http://schemas.microsoft.com/office/drawing/2014/main" id="{83B466CF-A480-F1CC-2C0C-00F7D7550342}"/>
              </a:ext>
            </a:extLst>
          </p:cNvPr>
          <p:cNvSpPr>
            <a:spLocks noGrp="1"/>
          </p:cNvSpPr>
          <p:nvPr>
            <p:ph type="ftr" sz="quarter" idx="11"/>
          </p:nvPr>
        </p:nvSpPr>
        <p:spPr/>
        <p:txBody>
          <a:bodyPr/>
          <a:lstStyle/>
          <a:p>
            <a:endParaRPr lang="zh-TW" altLang="en-US"/>
          </a:p>
        </p:txBody>
      </p:sp>
      <p:sp>
        <p:nvSpPr>
          <p:cNvPr id="4" name="投影片編號版面配置區 3">
            <a:extLst>
              <a:ext uri="{FF2B5EF4-FFF2-40B4-BE49-F238E27FC236}">
                <a16:creationId xmlns:a16="http://schemas.microsoft.com/office/drawing/2014/main" id="{E1D3CB7E-8D21-04C6-0AD0-FCE8A3917B36}"/>
              </a:ext>
            </a:extLst>
          </p:cNvPr>
          <p:cNvSpPr>
            <a:spLocks noGrp="1"/>
          </p:cNvSpPr>
          <p:nvPr>
            <p:ph type="sldNum" sz="quarter" idx="12"/>
          </p:nvPr>
        </p:nvSpPr>
        <p:spPr/>
        <p:txBody>
          <a:bodyPr/>
          <a:lstStyle/>
          <a:p>
            <a:fld id="{E5C60907-9731-46B4-A33D-FDF5DC3BFF3C}" type="slidenum">
              <a:rPr lang="zh-TW" altLang="en-US" smtClean="0"/>
              <a:t>‹#›</a:t>
            </a:fld>
            <a:endParaRPr lang="zh-TW" altLang="en-US"/>
          </a:p>
        </p:txBody>
      </p:sp>
    </p:spTree>
    <p:extLst>
      <p:ext uri="{BB962C8B-B14F-4D97-AF65-F5344CB8AC3E}">
        <p14:creationId xmlns:p14="http://schemas.microsoft.com/office/powerpoint/2010/main" val="596172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971A815-E29B-1F24-6F6C-CB38191DE12A}"/>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內容版面配置區 2">
            <a:extLst>
              <a:ext uri="{FF2B5EF4-FFF2-40B4-BE49-F238E27FC236}">
                <a16:creationId xmlns:a16="http://schemas.microsoft.com/office/drawing/2014/main" id="{41756FC1-035D-A18B-20DB-AD75FA0AD15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a:extLst>
              <a:ext uri="{FF2B5EF4-FFF2-40B4-BE49-F238E27FC236}">
                <a16:creationId xmlns:a16="http://schemas.microsoft.com/office/drawing/2014/main" id="{1644C6D9-503B-E6F3-0042-D395CFE34FF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3EEE8AC1-4E5F-DDB4-1144-92B20E9B330D}"/>
              </a:ext>
            </a:extLst>
          </p:cNvPr>
          <p:cNvSpPr>
            <a:spLocks noGrp="1"/>
          </p:cNvSpPr>
          <p:nvPr>
            <p:ph type="dt" sz="half" idx="10"/>
          </p:nvPr>
        </p:nvSpPr>
        <p:spPr/>
        <p:txBody>
          <a:bodyPr/>
          <a:lstStyle/>
          <a:p>
            <a:fld id="{401E062C-E9A4-467D-B597-236E0A1416CD}" type="datetime1">
              <a:rPr lang="zh-TW" altLang="en-US" smtClean="0"/>
              <a:t>2024/6/24</a:t>
            </a:fld>
            <a:endParaRPr lang="zh-TW" altLang="en-US"/>
          </a:p>
        </p:txBody>
      </p:sp>
      <p:sp>
        <p:nvSpPr>
          <p:cNvPr id="6" name="頁尾版面配置區 5">
            <a:extLst>
              <a:ext uri="{FF2B5EF4-FFF2-40B4-BE49-F238E27FC236}">
                <a16:creationId xmlns:a16="http://schemas.microsoft.com/office/drawing/2014/main" id="{255ECA71-6ED5-29E1-E7A8-CBCDB5307C78}"/>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E26CC6EB-BFC2-EA96-DFF0-F319735B24EC}"/>
              </a:ext>
            </a:extLst>
          </p:cNvPr>
          <p:cNvSpPr>
            <a:spLocks noGrp="1"/>
          </p:cNvSpPr>
          <p:nvPr>
            <p:ph type="sldNum" sz="quarter" idx="12"/>
          </p:nvPr>
        </p:nvSpPr>
        <p:spPr/>
        <p:txBody>
          <a:bodyPr/>
          <a:lstStyle/>
          <a:p>
            <a:fld id="{E5C60907-9731-46B4-A33D-FDF5DC3BFF3C}" type="slidenum">
              <a:rPr lang="zh-TW" altLang="en-US" smtClean="0"/>
              <a:t>‹#›</a:t>
            </a:fld>
            <a:endParaRPr lang="zh-TW" altLang="en-US"/>
          </a:p>
        </p:txBody>
      </p:sp>
    </p:spTree>
    <p:extLst>
      <p:ext uri="{BB962C8B-B14F-4D97-AF65-F5344CB8AC3E}">
        <p14:creationId xmlns:p14="http://schemas.microsoft.com/office/powerpoint/2010/main" val="34991743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E1037F8-59EA-D1AD-27AA-B7547F0B75F1}"/>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圖片版面配置區 2">
            <a:extLst>
              <a:ext uri="{FF2B5EF4-FFF2-40B4-BE49-F238E27FC236}">
                <a16:creationId xmlns:a16="http://schemas.microsoft.com/office/drawing/2014/main" id="{A3605B72-95E6-F26B-EBC3-EF1FEAFEAFB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a:extLst>
              <a:ext uri="{FF2B5EF4-FFF2-40B4-BE49-F238E27FC236}">
                <a16:creationId xmlns:a16="http://schemas.microsoft.com/office/drawing/2014/main" id="{135062BB-D9AD-298D-84C4-9FAA315FF39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7B7A55F5-1B11-C9E3-4F9A-A077782E5A7F}"/>
              </a:ext>
            </a:extLst>
          </p:cNvPr>
          <p:cNvSpPr>
            <a:spLocks noGrp="1"/>
          </p:cNvSpPr>
          <p:nvPr>
            <p:ph type="dt" sz="half" idx="10"/>
          </p:nvPr>
        </p:nvSpPr>
        <p:spPr/>
        <p:txBody>
          <a:bodyPr/>
          <a:lstStyle/>
          <a:p>
            <a:fld id="{64525298-0795-4C2D-9104-E759CABE3DAA}" type="datetime1">
              <a:rPr lang="zh-TW" altLang="en-US" smtClean="0"/>
              <a:t>2024/6/24</a:t>
            </a:fld>
            <a:endParaRPr lang="zh-TW" altLang="en-US"/>
          </a:p>
        </p:txBody>
      </p:sp>
      <p:sp>
        <p:nvSpPr>
          <p:cNvPr id="6" name="頁尾版面配置區 5">
            <a:extLst>
              <a:ext uri="{FF2B5EF4-FFF2-40B4-BE49-F238E27FC236}">
                <a16:creationId xmlns:a16="http://schemas.microsoft.com/office/drawing/2014/main" id="{19607C29-D53E-9DAC-D84C-1E1434590BE8}"/>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139FF23B-3F61-7ABC-AFD2-A3BAD4FC51E2}"/>
              </a:ext>
            </a:extLst>
          </p:cNvPr>
          <p:cNvSpPr>
            <a:spLocks noGrp="1"/>
          </p:cNvSpPr>
          <p:nvPr>
            <p:ph type="sldNum" sz="quarter" idx="12"/>
          </p:nvPr>
        </p:nvSpPr>
        <p:spPr/>
        <p:txBody>
          <a:bodyPr/>
          <a:lstStyle/>
          <a:p>
            <a:fld id="{E5C60907-9731-46B4-A33D-FDF5DC3BFF3C}" type="slidenum">
              <a:rPr lang="zh-TW" altLang="en-US" smtClean="0"/>
              <a:t>‹#›</a:t>
            </a:fld>
            <a:endParaRPr lang="zh-TW" altLang="en-US"/>
          </a:p>
        </p:txBody>
      </p:sp>
    </p:spTree>
    <p:extLst>
      <p:ext uri="{BB962C8B-B14F-4D97-AF65-F5344CB8AC3E}">
        <p14:creationId xmlns:p14="http://schemas.microsoft.com/office/powerpoint/2010/main" val="31284696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D2DD5FD6-2598-BB58-0847-AF1ACF638D9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a:t>按一下以編輯母片標題樣式</a:t>
            </a:r>
          </a:p>
        </p:txBody>
      </p:sp>
      <p:sp>
        <p:nvSpPr>
          <p:cNvPr id="3" name="文字版面配置區 2">
            <a:extLst>
              <a:ext uri="{FF2B5EF4-FFF2-40B4-BE49-F238E27FC236}">
                <a16:creationId xmlns:a16="http://schemas.microsoft.com/office/drawing/2014/main" id="{41015C9D-3474-F4DE-6C6A-5427F9D0453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1AA6D766-C84B-B5F3-1B19-D17BD6C8553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4152E9FD-4600-4DB1-9782-AD020AAEE909}" type="datetime1">
              <a:rPr lang="zh-TW" altLang="en-US" smtClean="0"/>
              <a:t>2024/6/24</a:t>
            </a:fld>
            <a:endParaRPr lang="zh-TW" altLang="en-US"/>
          </a:p>
        </p:txBody>
      </p:sp>
      <p:sp>
        <p:nvSpPr>
          <p:cNvPr id="5" name="頁尾版面配置區 4">
            <a:extLst>
              <a:ext uri="{FF2B5EF4-FFF2-40B4-BE49-F238E27FC236}">
                <a16:creationId xmlns:a16="http://schemas.microsoft.com/office/drawing/2014/main" id="{13C0C994-8A8F-87C8-8CB4-D268FD55E74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zh-TW" altLang="en-US"/>
          </a:p>
        </p:txBody>
      </p:sp>
      <p:sp>
        <p:nvSpPr>
          <p:cNvPr id="6" name="投影片編號版面配置區 5">
            <a:extLst>
              <a:ext uri="{FF2B5EF4-FFF2-40B4-BE49-F238E27FC236}">
                <a16:creationId xmlns:a16="http://schemas.microsoft.com/office/drawing/2014/main" id="{6C1ABF67-5132-D979-DADC-C16428C51F1A}"/>
              </a:ext>
            </a:extLst>
          </p:cNvPr>
          <p:cNvSpPr>
            <a:spLocks noGrp="1"/>
          </p:cNvSpPr>
          <p:nvPr>
            <p:ph type="sldNum" sz="quarter" idx="4"/>
          </p:nvPr>
        </p:nvSpPr>
        <p:spPr>
          <a:xfrm>
            <a:off x="9189720" y="635762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E5C60907-9731-46B4-A33D-FDF5DC3BFF3C}" type="slidenum">
              <a:rPr lang="zh-TW" altLang="en-US" smtClean="0"/>
              <a:t>‹#›</a:t>
            </a:fld>
            <a:endParaRPr lang="zh-TW" altLang="en-US"/>
          </a:p>
        </p:txBody>
      </p:sp>
    </p:spTree>
    <p:extLst>
      <p:ext uri="{BB962C8B-B14F-4D97-AF65-F5344CB8AC3E}">
        <p14:creationId xmlns:p14="http://schemas.microsoft.com/office/powerpoint/2010/main" val="17369682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g"/><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字方塊 10">
            <a:extLst>
              <a:ext uri="{FF2B5EF4-FFF2-40B4-BE49-F238E27FC236}">
                <a16:creationId xmlns:a16="http://schemas.microsoft.com/office/drawing/2014/main" id="{ACF6178C-4EDE-44AB-0CD0-81BA25FDD094}"/>
              </a:ext>
            </a:extLst>
          </p:cNvPr>
          <p:cNvSpPr txBox="1"/>
          <p:nvPr/>
        </p:nvSpPr>
        <p:spPr>
          <a:xfrm>
            <a:off x="121019" y="2207483"/>
            <a:ext cx="11949962" cy="954107"/>
          </a:xfrm>
          <a:prstGeom prst="rect">
            <a:avLst/>
          </a:prstGeom>
          <a:noFill/>
        </p:spPr>
        <p:txBody>
          <a:bodyPr wrap="square" rtlCol="0">
            <a:spAutoFit/>
          </a:bodyPr>
          <a:lstStyle/>
          <a:p>
            <a:pPr algn="ctr"/>
            <a:r>
              <a:rPr lang="zh-TW" altLang="en-US" sz="2800" b="1" dirty="0">
                <a:latin typeface="標楷體" panose="03000509000000000000" pitchFamily="65" charset="-120"/>
                <a:ea typeface="標楷體" panose="03000509000000000000" pitchFamily="65" charset="-120"/>
              </a:rPr>
              <a:t>以卷積神經網路為基礎之新型可解釋性深度學習模型</a:t>
            </a:r>
            <a:endParaRPr lang="en-US" altLang="zh-TW" sz="2800" b="1" dirty="0">
              <a:latin typeface="標楷體" panose="03000509000000000000" pitchFamily="65" charset="-120"/>
              <a:ea typeface="標楷體" panose="03000509000000000000" pitchFamily="65" charset="-120"/>
            </a:endParaRPr>
          </a:p>
          <a:p>
            <a:pPr algn="ctr"/>
            <a:r>
              <a:rPr lang="en-US" altLang="zh-TW" sz="2800" b="1" dirty="0">
                <a:latin typeface="Times New Roman" panose="02020603050405020304" pitchFamily="18" charset="0"/>
                <a:ea typeface="標楷體" panose="03000509000000000000" pitchFamily="65" charset="-120"/>
                <a:cs typeface="Times New Roman" panose="02020603050405020304" pitchFamily="18" charset="0"/>
              </a:rPr>
              <a:t>A New CNN-Based Interpretable Deep Learning Model</a:t>
            </a:r>
            <a:endParaRPr lang="zh-TW" altLang="en-US" sz="2800" b="1"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12" name="文字方塊 11">
            <a:extLst>
              <a:ext uri="{FF2B5EF4-FFF2-40B4-BE49-F238E27FC236}">
                <a16:creationId xmlns:a16="http://schemas.microsoft.com/office/drawing/2014/main" id="{124D2B25-6B63-48C6-D407-CE5CCF811592}"/>
              </a:ext>
            </a:extLst>
          </p:cNvPr>
          <p:cNvSpPr txBox="1"/>
          <p:nvPr/>
        </p:nvSpPr>
        <p:spPr>
          <a:xfrm>
            <a:off x="3656646" y="4293879"/>
            <a:ext cx="4845230" cy="830997"/>
          </a:xfrm>
          <a:prstGeom prst="rect">
            <a:avLst/>
          </a:prstGeom>
          <a:noFill/>
        </p:spPr>
        <p:txBody>
          <a:bodyPr wrap="square" rtlCol="0">
            <a:spAutoFit/>
          </a:bodyPr>
          <a:lstStyle/>
          <a:p>
            <a:pPr algn="ctr"/>
            <a:r>
              <a:rPr lang="zh-TW" altLang="en-US" sz="2400" dirty="0">
                <a:latin typeface="標楷體" panose="03000509000000000000" pitchFamily="65" charset="-120"/>
                <a:ea typeface="標楷體" panose="03000509000000000000" pitchFamily="65" charset="-120"/>
              </a:rPr>
              <a:t>研究生：凃建名</a:t>
            </a:r>
            <a:endParaRPr lang="en-US" altLang="zh-TW" sz="2400" dirty="0">
              <a:latin typeface="標楷體" panose="03000509000000000000" pitchFamily="65" charset="-120"/>
              <a:ea typeface="標楷體" panose="03000509000000000000" pitchFamily="65" charset="-120"/>
            </a:endParaRPr>
          </a:p>
          <a:p>
            <a:pPr algn="ctr"/>
            <a:r>
              <a:rPr lang="zh-TW" altLang="en-US" sz="2400" dirty="0">
                <a:latin typeface="標楷體" panose="03000509000000000000" pitchFamily="65" charset="-120"/>
                <a:ea typeface="標楷體" panose="03000509000000000000" pitchFamily="65" charset="-120"/>
              </a:rPr>
              <a:t>指導教授：蘇木春 博士</a:t>
            </a:r>
          </a:p>
        </p:txBody>
      </p:sp>
      <p:sp>
        <p:nvSpPr>
          <p:cNvPr id="3" name="投影片編號版面配置區 2">
            <a:extLst>
              <a:ext uri="{FF2B5EF4-FFF2-40B4-BE49-F238E27FC236}">
                <a16:creationId xmlns:a16="http://schemas.microsoft.com/office/drawing/2014/main" id="{37B3BBB7-E16B-4CCE-B7CA-77B000F9F528}"/>
              </a:ext>
            </a:extLst>
          </p:cNvPr>
          <p:cNvSpPr>
            <a:spLocks noGrp="1"/>
          </p:cNvSpPr>
          <p:nvPr>
            <p:ph type="sldNum" sz="quarter" idx="12"/>
          </p:nvPr>
        </p:nvSpPr>
        <p:spPr/>
        <p:txBody>
          <a:bodyPr/>
          <a:lstStyle/>
          <a:p>
            <a:fld id="{E5C60907-9731-46B4-A33D-FDF5DC3BFF3C}" type="slidenum">
              <a:rPr lang="zh-TW" altLang="en-US" smtClean="0"/>
              <a:t>1</a:t>
            </a:fld>
            <a:endParaRPr lang="zh-TW" altLang="en-US"/>
          </a:p>
        </p:txBody>
      </p:sp>
    </p:spTree>
    <p:extLst>
      <p:ext uri="{BB962C8B-B14F-4D97-AF65-F5344CB8AC3E}">
        <p14:creationId xmlns:p14="http://schemas.microsoft.com/office/powerpoint/2010/main" val="312394353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2425764" y="539756"/>
            <a:ext cx="7340471" cy="646331"/>
          </a:xfrm>
          <a:prstGeom prst="rect">
            <a:avLst/>
          </a:prstGeom>
          <a:noFill/>
        </p:spPr>
        <p:txBody>
          <a:bodyPr wrap="none" rtlCol="0">
            <a:spAutoFit/>
          </a:bodyPr>
          <a:lstStyle/>
          <a:p>
            <a:pPr algn="ctr"/>
            <a:r>
              <a:rPr lang="zh-TW" altLang="en-US" sz="3600" dirty="0">
                <a:solidFill>
                  <a:srgbClr val="000000"/>
                </a:solidFill>
                <a:latin typeface="標楷體" panose="03000509000000000000" pitchFamily="65" charset="-120"/>
                <a:ea typeface="標楷體" panose="03000509000000000000" pitchFamily="65" charset="-120"/>
              </a:rPr>
              <a:t>人如何感知彩色影像</a:t>
            </a:r>
            <a:r>
              <a:rPr lang="en-US" altLang="zh-TW" sz="3600" dirty="0">
                <a:solidFill>
                  <a:srgbClr val="000000"/>
                </a:solidFill>
                <a:latin typeface="標楷體" panose="03000509000000000000" pitchFamily="65" charset="-120"/>
                <a:ea typeface="標楷體" panose="03000509000000000000" pitchFamily="65" charset="-120"/>
              </a:rPr>
              <a:t>—</a:t>
            </a:r>
            <a:r>
              <a:rPr lang="zh-TW" altLang="en-US" sz="3600" dirty="0">
                <a:solidFill>
                  <a:srgbClr val="000000"/>
                </a:solidFill>
                <a:latin typeface="標楷體" panose="03000509000000000000" pitchFamily="65" charset="-120"/>
                <a:ea typeface="標楷體" panose="03000509000000000000" pitchFamily="65" charset="-120"/>
              </a:rPr>
              <a:t>視網膜</a:t>
            </a:r>
            <a:r>
              <a:rPr lang="en-US" altLang="zh-TW" sz="3600" dirty="0">
                <a:solidFill>
                  <a:srgbClr val="000000"/>
                </a:solidFill>
                <a:latin typeface="標楷體" panose="03000509000000000000" pitchFamily="65" charset="-120"/>
                <a:ea typeface="標楷體" panose="03000509000000000000" pitchFamily="65" charset="-120"/>
              </a:rPr>
              <a:t>(1/2)</a:t>
            </a:r>
            <a:endParaRPr lang="zh-TW" altLang="en-US" sz="3600" dirty="0">
              <a:solidFill>
                <a:srgbClr val="000000"/>
              </a:solidFill>
              <a:latin typeface="標楷體" panose="03000509000000000000" pitchFamily="65" charset="-120"/>
              <a:ea typeface="標楷體" panose="03000509000000000000" pitchFamily="65" charset="-120"/>
            </a:endParaRPr>
          </a:p>
        </p:txBody>
      </p:sp>
      <p:sp>
        <p:nvSpPr>
          <p:cNvPr id="2" name="文字方塊 1">
            <a:extLst>
              <a:ext uri="{FF2B5EF4-FFF2-40B4-BE49-F238E27FC236}">
                <a16:creationId xmlns:a16="http://schemas.microsoft.com/office/drawing/2014/main" id="{61EDE1BB-7398-E012-A3B9-B2350876A379}"/>
              </a:ext>
            </a:extLst>
          </p:cNvPr>
          <p:cNvSpPr txBox="1"/>
          <p:nvPr/>
        </p:nvSpPr>
        <p:spPr>
          <a:xfrm>
            <a:off x="1221294" y="1411043"/>
            <a:ext cx="6528983" cy="2308324"/>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t>視網膜基礎構造</a:t>
            </a:r>
            <a:endParaRPr lang="en-US" altLang="zh-TW" sz="2400" dirty="0"/>
          </a:p>
          <a:p>
            <a:pPr marL="800100" lvl="1" indent="-342900">
              <a:buFont typeface="Arial" panose="020B0604020202020204" pitchFamily="34" charset="0"/>
              <a:buChar char="•"/>
            </a:pPr>
            <a:r>
              <a:rPr lang="zh-TW" altLang="en-US" sz="2400" dirty="0"/>
              <a:t>感光細胞：將輸入的光轉化為動作電位</a:t>
            </a:r>
            <a:endParaRPr lang="en-US" altLang="zh-TW" sz="2400" dirty="0"/>
          </a:p>
          <a:p>
            <a:pPr marL="800100" lvl="1" indent="-342900">
              <a:buFont typeface="Arial" panose="020B0604020202020204" pitchFamily="34" charset="0"/>
              <a:buChar char="•"/>
            </a:pPr>
            <a:r>
              <a:rPr lang="zh-TW" altLang="en-US" sz="2400" dirty="0"/>
              <a:t>雙極細胞：將感光細胞的電位傳送到神經節細胞</a:t>
            </a:r>
            <a:endParaRPr lang="en-US" altLang="zh-TW" sz="2400" dirty="0"/>
          </a:p>
          <a:p>
            <a:pPr marL="800100" lvl="1" indent="-342900">
              <a:buFont typeface="Arial" panose="020B0604020202020204" pitchFamily="34" charset="0"/>
              <a:buChar char="•"/>
            </a:pPr>
            <a:r>
              <a:rPr lang="zh-TW" altLang="en-US" sz="2400" dirty="0"/>
              <a:t>水平細胞、無長突細胞：協助傳輸</a:t>
            </a:r>
            <a:endParaRPr lang="en-US" altLang="zh-TW" sz="2400" dirty="0"/>
          </a:p>
          <a:p>
            <a:pPr marL="800100" lvl="1" indent="-342900">
              <a:buFont typeface="Arial" panose="020B0604020202020204" pitchFamily="34" charset="0"/>
              <a:buChar char="•"/>
            </a:pPr>
            <a:r>
              <a:rPr lang="zh-TW" altLang="en-US" sz="2400" dirty="0"/>
              <a:t>神經節細胞：將資訊傳輸到外膝體之中</a:t>
            </a:r>
            <a:endParaRPr lang="zh-TW" altLang="en-US" sz="2400" dirty="0">
              <a:latin typeface="標楷體" panose="03000509000000000000" pitchFamily="65" charset="-120"/>
              <a:ea typeface="標楷體" panose="03000509000000000000" pitchFamily="65" charset="-120"/>
            </a:endParaRPr>
          </a:p>
        </p:txBody>
      </p:sp>
      <p:sp>
        <p:nvSpPr>
          <p:cNvPr id="4" name="投影片編號版面配置區 3">
            <a:extLst>
              <a:ext uri="{FF2B5EF4-FFF2-40B4-BE49-F238E27FC236}">
                <a16:creationId xmlns:a16="http://schemas.microsoft.com/office/drawing/2014/main" id="{252EF547-5622-42A0-AC0D-A6CF3FCBF0CE}"/>
              </a:ext>
            </a:extLst>
          </p:cNvPr>
          <p:cNvSpPr>
            <a:spLocks noGrp="1"/>
          </p:cNvSpPr>
          <p:nvPr>
            <p:ph type="sldNum" sz="quarter" idx="12"/>
          </p:nvPr>
        </p:nvSpPr>
        <p:spPr/>
        <p:txBody>
          <a:bodyPr/>
          <a:lstStyle/>
          <a:p>
            <a:fld id="{E5C60907-9731-46B4-A33D-FDF5DC3BFF3C}" type="slidenum">
              <a:rPr lang="zh-TW" altLang="en-US" smtClean="0"/>
              <a:t>10</a:t>
            </a:fld>
            <a:endParaRPr lang="zh-TW" altLang="en-US"/>
          </a:p>
        </p:txBody>
      </p:sp>
      <p:pic>
        <p:nvPicPr>
          <p:cNvPr id="6" name="圖片 5">
            <a:extLst>
              <a:ext uri="{FF2B5EF4-FFF2-40B4-BE49-F238E27FC236}">
                <a16:creationId xmlns:a16="http://schemas.microsoft.com/office/drawing/2014/main" id="{7B9001E2-8D54-4F7A-894A-99DB09BF46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05517" y="3719367"/>
            <a:ext cx="1954219" cy="2769649"/>
          </a:xfrm>
          <a:prstGeom prst="rect">
            <a:avLst/>
          </a:prstGeom>
        </p:spPr>
      </p:pic>
      <p:pic>
        <p:nvPicPr>
          <p:cNvPr id="7" name="圖片 6">
            <a:extLst>
              <a:ext uri="{FF2B5EF4-FFF2-40B4-BE49-F238E27FC236}">
                <a16:creationId xmlns:a16="http://schemas.microsoft.com/office/drawing/2014/main" id="{F9D40753-E813-403F-96F7-237BC1B77FB8}"/>
              </a:ext>
            </a:extLst>
          </p:cNvPr>
          <p:cNvPicPr>
            <a:picLocks noChangeAspect="1"/>
          </p:cNvPicPr>
          <p:nvPr/>
        </p:nvPicPr>
        <p:blipFill rotWithShape="1">
          <a:blip r:embed="rId4">
            <a:extLst>
              <a:ext uri="{28A0092B-C50C-407E-A947-70E740481C1C}">
                <a14:useLocalDpi xmlns:a14="http://schemas.microsoft.com/office/drawing/2010/main" val="0"/>
              </a:ext>
            </a:extLst>
          </a:blip>
          <a:srcRect l="40467" t="18768"/>
          <a:stretch/>
        </p:blipFill>
        <p:spPr>
          <a:xfrm>
            <a:off x="8009358" y="1932039"/>
            <a:ext cx="3811710" cy="4231347"/>
          </a:xfrm>
          <a:prstGeom prst="rect">
            <a:avLst/>
          </a:prstGeom>
        </p:spPr>
      </p:pic>
      <p:sp>
        <p:nvSpPr>
          <p:cNvPr id="5" name="矩形: 圓角 4">
            <a:extLst>
              <a:ext uri="{FF2B5EF4-FFF2-40B4-BE49-F238E27FC236}">
                <a16:creationId xmlns:a16="http://schemas.microsoft.com/office/drawing/2014/main" id="{1652DBF2-B7D2-4376-9379-2ECB61E8F341}"/>
              </a:ext>
            </a:extLst>
          </p:cNvPr>
          <p:cNvSpPr/>
          <p:nvPr/>
        </p:nvSpPr>
        <p:spPr>
          <a:xfrm>
            <a:off x="7971503" y="2005781"/>
            <a:ext cx="376084" cy="407055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04401283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2425764" y="539756"/>
            <a:ext cx="7340471" cy="646331"/>
          </a:xfrm>
          <a:prstGeom prst="rect">
            <a:avLst/>
          </a:prstGeom>
          <a:noFill/>
        </p:spPr>
        <p:txBody>
          <a:bodyPr wrap="none" rtlCol="0">
            <a:spAutoFit/>
          </a:bodyPr>
          <a:lstStyle/>
          <a:p>
            <a:pPr algn="ctr"/>
            <a:r>
              <a:rPr lang="zh-TW" altLang="en-US" sz="3600" dirty="0">
                <a:solidFill>
                  <a:srgbClr val="000000"/>
                </a:solidFill>
                <a:latin typeface="標楷體" panose="03000509000000000000" pitchFamily="65" charset="-120"/>
                <a:ea typeface="標楷體" panose="03000509000000000000" pitchFamily="65" charset="-120"/>
              </a:rPr>
              <a:t>人如何感知彩色影像</a:t>
            </a:r>
            <a:r>
              <a:rPr lang="en-US" altLang="zh-TW" sz="3600" dirty="0">
                <a:solidFill>
                  <a:srgbClr val="000000"/>
                </a:solidFill>
                <a:latin typeface="標楷體" panose="03000509000000000000" pitchFamily="65" charset="-120"/>
                <a:ea typeface="標楷體" panose="03000509000000000000" pitchFamily="65" charset="-120"/>
              </a:rPr>
              <a:t>—</a:t>
            </a:r>
            <a:r>
              <a:rPr lang="zh-TW" altLang="en-US" sz="3600" dirty="0">
                <a:solidFill>
                  <a:srgbClr val="000000"/>
                </a:solidFill>
                <a:latin typeface="標楷體" panose="03000509000000000000" pitchFamily="65" charset="-120"/>
                <a:ea typeface="標楷體" panose="03000509000000000000" pitchFamily="65" charset="-120"/>
              </a:rPr>
              <a:t>視網膜</a:t>
            </a:r>
            <a:r>
              <a:rPr lang="en-US" altLang="zh-TW" sz="3600" dirty="0">
                <a:solidFill>
                  <a:srgbClr val="000000"/>
                </a:solidFill>
                <a:latin typeface="標楷體" panose="03000509000000000000" pitchFamily="65" charset="-120"/>
                <a:ea typeface="標楷體" panose="03000509000000000000" pitchFamily="65" charset="-120"/>
              </a:rPr>
              <a:t>(2/3)</a:t>
            </a:r>
            <a:endParaRPr lang="zh-TW" altLang="en-US" sz="3600" dirty="0">
              <a:solidFill>
                <a:srgbClr val="000000"/>
              </a:solidFill>
              <a:latin typeface="標楷體" panose="03000509000000000000" pitchFamily="65" charset="-120"/>
              <a:ea typeface="標楷體" panose="03000509000000000000" pitchFamily="65" charset="-120"/>
            </a:endParaRPr>
          </a:p>
        </p:txBody>
      </p:sp>
      <p:sp>
        <p:nvSpPr>
          <p:cNvPr id="2" name="文字方塊 1">
            <a:extLst>
              <a:ext uri="{FF2B5EF4-FFF2-40B4-BE49-F238E27FC236}">
                <a16:creationId xmlns:a16="http://schemas.microsoft.com/office/drawing/2014/main" id="{61EDE1BB-7398-E012-A3B9-B2350876A379}"/>
              </a:ext>
            </a:extLst>
          </p:cNvPr>
          <p:cNvSpPr txBox="1"/>
          <p:nvPr/>
        </p:nvSpPr>
        <p:spPr>
          <a:xfrm>
            <a:off x="1221294" y="1411043"/>
            <a:ext cx="6447867" cy="2308324"/>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t>在 </a:t>
            </a:r>
            <a:r>
              <a:rPr lang="en-US" altLang="zh-TW" sz="2400" dirty="0"/>
              <a:t>2013 </a:t>
            </a:r>
            <a:r>
              <a:rPr lang="zh-TW" altLang="en-US" sz="2400" dirty="0"/>
              <a:t>年的 </a:t>
            </a:r>
            <a:r>
              <a:rPr lang="en-US" altLang="zh-TW" sz="2400" dirty="0"/>
              <a:t>[8]</a:t>
            </a:r>
            <a:r>
              <a:rPr lang="zh-TW" altLang="en-US" sz="2400" dirty="0"/>
              <a:t>，就已經發現在感光細胞將光轉換為動作電位後會 將電位傳輸到層級架構的 </a:t>
            </a:r>
            <a:r>
              <a:rPr lang="en-US" altLang="zh-TW" sz="2400" dirty="0"/>
              <a:t>Inner Plexiform Layer (IPL) </a:t>
            </a:r>
            <a:r>
              <a:rPr lang="zh-TW" altLang="en-US" sz="2400" dirty="0"/>
              <a:t>中不同變種的雙極細胞，這些不同變種的雙極細胞對收到的影像資訊進行不同的平行處理， 最終輸出影像中不同的方面的要素到神經節細胞。</a:t>
            </a:r>
            <a:endParaRPr lang="zh-TW" altLang="en-US" sz="2400" dirty="0">
              <a:latin typeface="標楷體" panose="03000509000000000000" pitchFamily="65" charset="-120"/>
              <a:ea typeface="標楷體" panose="03000509000000000000" pitchFamily="65" charset="-120"/>
            </a:endParaRPr>
          </a:p>
        </p:txBody>
      </p:sp>
      <p:sp>
        <p:nvSpPr>
          <p:cNvPr id="4" name="投影片編號版面配置區 3">
            <a:extLst>
              <a:ext uri="{FF2B5EF4-FFF2-40B4-BE49-F238E27FC236}">
                <a16:creationId xmlns:a16="http://schemas.microsoft.com/office/drawing/2014/main" id="{252EF547-5622-42A0-AC0D-A6CF3FCBF0CE}"/>
              </a:ext>
            </a:extLst>
          </p:cNvPr>
          <p:cNvSpPr>
            <a:spLocks noGrp="1"/>
          </p:cNvSpPr>
          <p:nvPr>
            <p:ph type="sldNum" sz="quarter" idx="12"/>
          </p:nvPr>
        </p:nvSpPr>
        <p:spPr/>
        <p:txBody>
          <a:bodyPr/>
          <a:lstStyle/>
          <a:p>
            <a:fld id="{E5C60907-9731-46B4-A33D-FDF5DC3BFF3C}" type="slidenum">
              <a:rPr lang="zh-TW" altLang="en-US" smtClean="0"/>
              <a:t>11</a:t>
            </a:fld>
            <a:endParaRPr lang="zh-TW" altLang="en-US"/>
          </a:p>
        </p:txBody>
      </p:sp>
      <p:pic>
        <p:nvPicPr>
          <p:cNvPr id="5" name="圖片 4">
            <a:extLst>
              <a:ext uri="{FF2B5EF4-FFF2-40B4-BE49-F238E27FC236}">
                <a16:creationId xmlns:a16="http://schemas.microsoft.com/office/drawing/2014/main" id="{44804A14-3629-44F3-8A32-B55F2A754F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12405" y="1643265"/>
            <a:ext cx="3838750" cy="4602480"/>
          </a:xfrm>
          <a:prstGeom prst="rect">
            <a:avLst/>
          </a:prstGeom>
        </p:spPr>
      </p:pic>
    </p:spTree>
    <p:extLst>
      <p:ext uri="{BB962C8B-B14F-4D97-AF65-F5344CB8AC3E}">
        <p14:creationId xmlns:p14="http://schemas.microsoft.com/office/powerpoint/2010/main" val="368163432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2425764" y="598759"/>
            <a:ext cx="7340471" cy="646331"/>
          </a:xfrm>
          <a:prstGeom prst="rect">
            <a:avLst/>
          </a:prstGeom>
          <a:noFill/>
        </p:spPr>
        <p:txBody>
          <a:bodyPr wrap="none" rtlCol="0">
            <a:spAutoFit/>
          </a:bodyPr>
          <a:lstStyle/>
          <a:p>
            <a:r>
              <a:rPr lang="zh-TW" altLang="en-US" sz="3600" dirty="0">
                <a:solidFill>
                  <a:srgbClr val="000000"/>
                </a:solidFill>
                <a:latin typeface="標楷體" panose="03000509000000000000" pitchFamily="65" charset="-120"/>
                <a:ea typeface="標楷體" panose="03000509000000000000" pitchFamily="65" charset="-120"/>
              </a:rPr>
              <a:t>人如何感知彩色影像</a:t>
            </a:r>
            <a:r>
              <a:rPr lang="en-US" altLang="zh-TW" sz="3600" dirty="0">
                <a:solidFill>
                  <a:srgbClr val="000000"/>
                </a:solidFill>
                <a:latin typeface="標楷體" panose="03000509000000000000" pitchFamily="65" charset="-120"/>
                <a:ea typeface="標楷體" panose="03000509000000000000" pitchFamily="65" charset="-120"/>
              </a:rPr>
              <a:t>—</a:t>
            </a:r>
            <a:r>
              <a:rPr lang="zh-TW" altLang="en-US" sz="3600" dirty="0">
                <a:solidFill>
                  <a:srgbClr val="000000"/>
                </a:solidFill>
                <a:latin typeface="標楷體" panose="03000509000000000000" pitchFamily="65" charset="-120"/>
                <a:ea typeface="標楷體" panose="03000509000000000000" pitchFamily="65" charset="-120"/>
              </a:rPr>
              <a:t>視網膜</a:t>
            </a:r>
            <a:r>
              <a:rPr lang="en-US" altLang="zh-TW" sz="3600" dirty="0">
                <a:solidFill>
                  <a:srgbClr val="000000"/>
                </a:solidFill>
                <a:latin typeface="標楷體" panose="03000509000000000000" pitchFamily="65" charset="-120"/>
                <a:ea typeface="標楷體" panose="03000509000000000000" pitchFamily="65" charset="-120"/>
              </a:rPr>
              <a:t>(3/3)</a:t>
            </a:r>
            <a:endParaRPr lang="zh-TW" altLang="en-US" sz="3600" dirty="0">
              <a:solidFill>
                <a:srgbClr val="000000"/>
              </a:solidFill>
              <a:latin typeface="標楷體" panose="03000509000000000000" pitchFamily="65" charset="-120"/>
              <a:ea typeface="標楷體" panose="03000509000000000000" pitchFamily="65" charset="-120"/>
            </a:endParaRPr>
          </a:p>
        </p:txBody>
      </p:sp>
      <p:sp>
        <p:nvSpPr>
          <p:cNvPr id="2" name="文字方塊 1">
            <a:extLst>
              <a:ext uri="{FF2B5EF4-FFF2-40B4-BE49-F238E27FC236}">
                <a16:creationId xmlns:a16="http://schemas.microsoft.com/office/drawing/2014/main" id="{61EDE1BB-7398-E012-A3B9-B2350876A379}"/>
              </a:ext>
            </a:extLst>
          </p:cNvPr>
          <p:cNvSpPr txBox="1"/>
          <p:nvPr/>
        </p:nvSpPr>
        <p:spPr>
          <a:xfrm>
            <a:off x="1241465" y="1700155"/>
            <a:ext cx="5972882" cy="3416320"/>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t>視網膜能接收到的影像資訊不只是空間性資訊，同時也具有不同時間性的資訊，這代表同樣的影像進入視網膜的型態是會隨時間而改變。</a:t>
            </a:r>
            <a:endParaRPr lang="en-US" altLang="zh-TW" sz="2400" dirty="0"/>
          </a:p>
          <a:p>
            <a:pPr marL="342900" indent="-342900">
              <a:buFont typeface="Arial" panose="020B0604020202020204" pitchFamily="34" charset="0"/>
              <a:buChar char="•"/>
            </a:pP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眼睛會在每一秒鐘快速移動視線的焦點三到四次，但人類的認知上不會有所感覺，這個行為被稱為「眼球跳動」</a:t>
            </a:r>
            <a:r>
              <a:rPr lang="en-US" altLang="zh-TW" sz="2400" dirty="0">
                <a:latin typeface="標楷體" panose="03000509000000000000" pitchFamily="65" charset="-120"/>
                <a:ea typeface="標楷體" panose="03000509000000000000" pitchFamily="65" charset="-120"/>
              </a:rPr>
              <a:t>(Saccade)</a:t>
            </a:r>
            <a:r>
              <a:rPr lang="zh-TW" altLang="en-US" sz="2400" dirty="0">
                <a:latin typeface="標楷體" panose="03000509000000000000" pitchFamily="65" charset="-120"/>
                <a:ea typeface="標楷體" panose="03000509000000000000" pitchFamily="65" charset="-120"/>
              </a:rPr>
              <a:t>。</a:t>
            </a:r>
            <a:endParaRPr lang="en-US" altLang="zh-TW" sz="2400" dirty="0">
              <a:latin typeface="標楷體" panose="03000509000000000000" pitchFamily="65" charset="-120"/>
              <a:ea typeface="標楷體" panose="03000509000000000000" pitchFamily="65" charset="-120"/>
            </a:endParaRPr>
          </a:p>
        </p:txBody>
      </p:sp>
      <p:sp>
        <p:nvSpPr>
          <p:cNvPr id="4" name="投影片編號版面配置區 3">
            <a:extLst>
              <a:ext uri="{FF2B5EF4-FFF2-40B4-BE49-F238E27FC236}">
                <a16:creationId xmlns:a16="http://schemas.microsoft.com/office/drawing/2014/main" id="{252EF547-5622-42A0-AC0D-A6CF3FCBF0CE}"/>
              </a:ext>
            </a:extLst>
          </p:cNvPr>
          <p:cNvSpPr>
            <a:spLocks noGrp="1"/>
          </p:cNvSpPr>
          <p:nvPr>
            <p:ph type="sldNum" sz="quarter" idx="12"/>
          </p:nvPr>
        </p:nvSpPr>
        <p:spPr/>
        <p:txBody>
          <a:bodyPr/>
          <a:lstStyle/>
          <a:p>
            <a:fld id="{E5C60907-9731-46B4-A33D-FDF5DC3BFF3C}" type="slidenum">
              <a:rPr lang="zh-TW" altLang="en-US" smtClean="0"/>
              <a:t>12</a:t>
            </a:fld>
            <a:endParaRPr lang="zh-TW" altLang="en-US"/>
          </a:p>
        </p:txBody>
      </p:sp>
      <p:pic>
        <p:nvPicPr>
          <p:cNvPr id="6" name="圖片 5">
            <a:extLst>
              <a:ext uri="{FF2B5EF4-FFF2-40B4-BE49-F238E27FC236}">
                <a16:creationId xmlns:a16="http://schemas.microsoft.com/office/drawing/2014/main" id="{C9C50BAF-D2A6-4AD8-AA84-6A97D52161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08069" y="1390082"/>
            <a:ext cx="3368332" cy="4922947"/>
          </a:xfrm>
          <a:prstGeom prst="rect">
            <a:avLst/>
          </a:prstGeom>
        </p:spPr>
      </p:pic>
    </p:spTree>
    <p:extLst>
      <p:ext uri="{BB962C8B-B14F-4D97-AF65-F5344CB8AC3E}">
        <p14:creationId xmlns:p14="http://schemas.microsoft.com/office/powerpoint/2010/main" val="385244531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3002845" y="544971"/>
            <a:ext cx="6186309" cy="646331"/>
          </a:xfrm>
          <a:prstGeom prst="rect">
            <a:avLst/>
          </a:prstGeom>
          <a:noFill/>
        </p:spPr>
        <p:txBody>
          <a:bodyPr wrap="none" rtlCol="0">
            <a:spAutoFit/>
          </a:bodyPr>
          <a:lstStyle/>
          <a:p>
            <a:r>
              <a:rPr lang="zh-TW" altLang="en-US" sz="3600" dirty="0">
                <a:solidFill>
                  <a:srgbClr val="000000"/>
                </a:solidFill>
                <a:latin typeface="標楷體" panose="03000509000000000000" pitchFamily="65" charset="-120"/>
                <a:ea typeface="標楷體" panose="03000509000000000000" pitchFamily="65" charset="-120"/>
              </a:rPr>
              <a:t>人如何感知彩色影像</a:t>
            </a:r>
            <a:r>
              <a:rPr lang="en-US" altLang="zh-TW" sz="3600" dirty="0">
                <a:solidFill>
                  <a:srgbClr val="000000"/>
                </a:solidFill>
                <a:latin typeface="標楷體" panose="03000509000000000000" pitchFamily="65" charset="-120"/>
                <a:ea typeface="標楷體" panose="03000509000000000000" pitchFamily="65" charset="-120"/>
              </a:rPr>
              <a:t>—</a:t>
            </a:r>
            <a:r>
              <a:rPr lang="zh-TW" altLang="en-US" sz="3600" dirty="0">
                <a:solidFill>
                  <a:srgbClr val="000000"/>
                </a:solidFill>
                <a:latin typeface="標楷體" panose="03000509000000000000" pitchFamily="65" charset="-120"/>
                <a:ea typeface="標楷體" panose="03000509000000000000" pitchFamily="65" charset="-120"/>
              </a:rPr>
              <a:t>外膝體</a:t>
            </a:r>
          </a:p>
        </p:txBody>
      </p:sp>
      <p:sp>
        <p:nvSpPr>
          <p:cNvPr id="2" name="文字方塊 1">
            <a:extLst>
              <a:ext uri="{FF2B5EF4-FFF2-40B4-BE49-F238E27FC236}">
                <a16:creationId xmlns:a16="http://schemas.microsoft.com/office/drawing/2014/main" id="{61EDE1BB-7398-E012-A3B9-B2350876A379}"/>
              </a:ext>
            </a:extLst>
          </p:cNvPr>
          <p:cNvSpPr txBox="1"/>
          <p:nvPr/>
        </p:nvSpPr>
        <p:spPr>
          <a:xfrm>
            <a:off x="1072328" y="1305454"/>
            <a:ext cx="10047341" cy="1938992"/>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t>外側膝狀體</a:t>
            </a:r>
            <a:r>
              <a:rPr lang="en-US" altLang="zh-TW" sz="2400" dirty="0"/>
              <a:t>(</a:t>
            </a:r>
            <a:r>
              <a:rPr lang="zh-TW" altLang="en-US" sz="2400" dirty="0"/>
              <a:t>外膝體</a:t>
            </a:r>
            <a:r>
              <a:rPr lang="en-US" altLang="zh-TW" sz="2400" dirty="0"/>
              <a:t>)</a:t>
            </a:r>
            <a:r>
              <a:rPr lang="zh-TW" altLang="en-US" sz="2400" dirty="0"/>
              <a:t>主要負責將視網膜不同的方面資訊</a:t>
            </a:r>
            <a:r>
              <a:rPr lang="en-US" altLang="zh-TW" sz="2400" dirty="0"/>
              <a:t>(</a:t>
            </a:r>
            <a:r>
              <a:rPr lang="zh-TW" altLang="en-US" sz="2400" dirty="0"/>
              <a:t>如</a:t>
            </a:r>
            <a:r>
              <a:rPr lang="en-US" altLang="zh-TW" sz="2400" dirty="0"/>
              <a:t>:</a:t>
            </a:r>
            <a:r>
              <a:rPr lang="zh-TW" altLang="en-US" sz="2400" dirty="0"/>
              <a:t>色彩、輪廓、運動方向</a:t>
            </a:r>
            <a:r>
              <a:rPr lang="en-US" altLang="zh-TW" sz="2400" dirty="0"/>
              <a:t>…)</a:t>
            </a:r>
            <a:r>
              <a:rPr lang="zh-TW" altLang="en-US" sz="2400" dirty="0"/>
              <a:t>傳輸到對應的初級視覺皮質。</a:t>
            </a:r>
            <a:endParaRPr lang="en-US" altLang="zh-TW" sz="2400" dirty="0"/>
          </a:p>
          <a:p>
            <a:pPr marL="342900" indent="-342900">
              <a:buFont typeface="Arial" panose="020B0604020202020204" pitchFamily="34" charset="0"/>
              <a:buChar char="•"/>
            </a:pP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外膝體中不同的細胞層也對應著不同視野的半個視網膜，保證了外膝體在資訊傳輸的過程可以保留資訊的空間位置資訊</a:t>
            </a:r>
            <a:endParaRPr lang="en-US" altLang="zh-TW" sz="2400" dirty="0">
              <a:latin typeface="標楷體" panose="03000509000000000000" pitchFamily="65" charset="-120"/>
              <a:ea typeface="標楷體" panose="03000509000000000000" pitchFamily="65" charset="-120"/>
            </a:endParaRPr>
          </a:p>
        </p:txBody>
      </p:sp>
      <p:sp>
        <p:nvSpPr>
          <p:cNvPr id="4" name="投影片編號版面配置區 3">
            <a:extLst>
              <a:ext uri="{FF2B5EF4-FFF2-40B4-BE49-F238E27FC236}">
                <a16:creationId xmlns:a16="http://schemas.microsoft.com/office/drawing/2014/main" id="{252EF547-5622-42A0-AC0D-A6CF3FCBF0CE}"/>
              </a:ext>
            </a:extLst>
          </p:cNvPr>
          <p:cNvSpPr>
            <a:spLocks noGrp="1"/>
          </p:cNvSpPr>
          <p:nvPr>
            <p:ph type="sldNum" sz="quarter" idx="12"/>
          </p:nvPr>
        </p:nvSpPr>
        <p:spPr/>
        <p:txBody>
          <a:bodyPr/>
          <a:lstStyle/>
          <a:p>
            <a:fld id="{E5C60907-9731-46B4-A33D-FDF5DC3BFF3C}" type="slidenum">
              <a:rPr lang="zh-TW" altLang="en-US" smtClean="0"/>
              <a:t>13</a:t>
            </a:fld>
            <a:endParaRPr lang="zh-TW" altLang="en-US"/>
          </a:p>
        </p:txBody>
      </p:sp>
      <p:pic>
        <p:nvPicPr>
          <p:cNvPr id="6" name="圖片 5">
            <a:extLst>
              <a:ext uri="{FF2B5EF4-FFF2-40B4-BE49-F238E27FC236}">
                <a16:creationId xmlns:a16="http://schemas.microsoft.com/office/drawing/2014/main" id="{EE3E5441-6824-40FD-9A11-38FE2176B1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15947" y="3358599"/>
            <a:ext cx="3627853" cy="3052809"/>
          </a:xfrm>
          <a:prstGeom prst="rect">
            <a:avLst/>
          </a:prstGeom>
        </p:spPr>
      </p:pic>
    </p:spTree>
    <p:extLst>
      <p:ext uri="{BB962C8B-B14F-4D97-AF65-F5344CB8AC3E}">
        <p14:creationId xmlns:p14="http://schemas.microsoft.com/office/powerpoint/2010/main" val="30191880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2323169" y="518076"/>
            <a:ext cx="7545655" cy="646331"/>
          </a:xfrm>
          <a:prstGeom prst="rect">
            <a:avLst/>
          </a:prstGeom>
          <a:noFill/>
        </p:spPr>
        <p:txBody>
          <a:bodyPr wrap="none" rtlCol="0">
            <a:spAutoFit/>
          </a:bodyPr>
          <a:lstStyle/>
          <a:p>
            <a:r>
              <a:rPr lang="zh-TW" altLang="en-US" sz="3600" dirty="0">
                <a:solidFill>
                  <a:srgbClr val="000000"/>
                </a:solidFill>
                <a:latin typeface="標楷體" panose="03000509000000000000" pitchFamily="65" charset="-120"/>
                <a:ea typeface="標楷體" panose="03000509000000000000" pitchFamily="65" charset="-120"/>
              </a:rPr>
              <a:t>人如何感知彩色影像</a:t>
            </a:r>
            <a:r>
              <a:rPr lang="en-US" altLang="zh-TW" sz="3600" dirty="0">
                <a:solidFill>
                  <a:srgbClr val="000000"/>
                </a:solidFill>
                <a:latin typeface="標楷體" panose="03000509000000000000" pitchFamily="65" charset="-120"/>
                <a:ea typeface="標楷體" panose="03000509000000000000" pitchFamily="65" charset="-120"/>
              </a:rPr>
              <a:t>—</a:t>
            </a:r>
            <a:r>
              <a:rPr lang="zh-TW" altLang="en-US" sz="3600" dirty="0"/>
              <a:t>視覺皮層</a:t>
            </a:r>
            <a:r>
              <a:rPr lang="en-US" altLang="zh-TW" sz="3600" dirty="0"/>
              <a:t>(1/3)</a:t>
            </a:r>
            <a:endParaRPr lang="zh-TW" altLang="en-US" sz="3600" dirty="0">
              <a:solidFill>
                <a:srgbClr val="000000"/>
              </a:solidFill>
              <a:latin typeface="標楷體" panose="03000509000000000000" pitchFamily="65" charset="-120"/>
              <a:ea typeface="標楷體" panose="03000509000000000000" pitchFamily="65" charset="-120"/>
            </a:endParaRPr>
          </a:p>
        </p:txBody>
      </p:sp>
      <p:sp>
        <p:nvSpPr>
          <p:cNvPr id="2" name="文字方塊 1">
            <a:extLst>
              <a:ext uri="{FF2B5EF4-FFF2-40B4-BE49-F238E27FC236}">
                <a16:creationId xmlns:a16="http://schemas.microsoft.com/office/drawing/2014/main" id="{61EDE1BB-7398-E012-A3B9-B2350876A379}"/>
              </a:ext>
            </a:extLst>
          </p:cNvPr>
          <p:cNvSpPr txBox="1"/>
          <p:nvPr/>
        </p:nvSpPr>
        <p:spPr>
          <a:xfrm>
            <a:off x="1072327" y="1574395"/>
            <a:ext cx="10047341" cy="3046988"/>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t>視覺皮層又可以分為初級視覺皮層</a:t>
            </a:r>
            <a:r>
              <a:rPr lang="en-US" altLang="zh-TW" sz="2400" dirty="0"/>
              <a:t>(Primary visual cortex, V1)</a:t>
            </a:r>
            <a:r>
              <a:rPr lang="zh-TW" altLang="en-US" sz="2400" dirty="0"/>
              <a:t>和紋外皮層</a:t>
            </a:r>
            <a:r>
              <a:rPr lang="en-US" altLang="zh-TW" sz="2400" dirty="0"/>
              <a:t>(V2</a:t>
            </a:r>
            <a:r>
              <a:rPr lang="zh-TW" altLang="en-US" sz="2400" dirty="0"/>
              <a:t>、</a:t>
            </a:r>
            <a:r>
              <a:rPr lang="en-US" altLang="zh-TW" sz="2400" dirty="0"/>
              <a:t>V4</a:t>
            </a:r>
            <a:r>
              <a:rPr lang="zh-TW" altLang="en-US" sz="2400" dirty="0"/>
              <a:t>、</a:t>
            </a:r>
            <a:r>
              <a:rPr lang="en-US" altLang="zh-TW" sz="2400" dirty="0"/>
              <a:t>MT</a:t>
            </a:r>
            <a:r>
              <a:rPr lang="zh-TW" altLang="en-US" sz="2400" dirty="0"/>
              <a:t>層</a:t>
            </a:r>
            <a:r>
              <a:rPr lang="en-US" altLang="zh-TW" sz="2400" dirty="0"/>
              <a:t>)</a:t>
            </a:r>
            <a:r>
              <a:rPr lang="zh-TW" altLang="en-US" sz="2400" dirty="0"/>
              <a:t>這四層。</a:t>
            </a:r>
            <a:endParaRPr lang="en-US" altLang="zh-TW" sz="2400" dirty="0"/>
          </a:p>
          <a:p>
            <a:pPr marL="342900" indent="-342900">
              <a:buFont typeface="Arial" panose="020B0604020202020204" pitchFamily="34" charset="0"/>
              <a:buChar char="•"/>
            </a:pPr>
            <a:endParaRPr lang="en-US" altLang="zh-TW" sz="2400" dirty="0"/>
          </a:p>
          <a:p>
            <a:endParaRPr lang="zh-TW" altLang="en-US" sz="2400" dirty="0"/>
          </a:p>
          <a:p>
            <a:pPr marL="342900" indent="-342900">
              <a:buFont typeface="Arial" panose="020B0604020202020204" pitchFamily="34" charset="0"/>
              <a:buChar char="•"/>
            </a:pPr>
            <a:r>
              <a:rPr lang="zh-TW" altLang="en-US" sz="2400" dirty="0"/>
              <a:t>初級視覺皮層負責接收外膝體傳輸來的資訊並開始處理顏色、方向、輪廓等視覺資訊，其餘皮層則負責整合和傳遞資訊給下面的皮層，因此隨著皮層的深入，所得到的視覺資訊也會越來越完整。</a:t>
            </a:r>
            <a:endParaRPr lang="en-US" altLang="zh-TW" sz="2400" dirty="0"/>
          </a:p>
          <a:p>
            <a:pPr marL="342900" indent="-342900">
              <a:buFont typeface="Arial" panose="020B0604020202020204" pitchFamily="34" charset="0"/>
              <a:buChar char="•"/>
            </a:pPr>
            <a:endParaRPr lang="en-US" altLang="zh-TW" sz="2400" dirty="0">
              <a:latin typeface="標楷體" panose="03000509000000000000" pitchFamily="65" charset="-120"/>
              <a:ea typeface="標楷體" panose="03000509000000000000" pitchFamily="65" charset="-120"/>
            </a:endParaRPr>
          </a:p>
        </p:txBody>
      </p:sp>
      <p:sp>
        <p:nvSpPr>
          <p:cNvPr id="4" name="投影片編號版面配置區 3">
            <a:extLst>
              <a:ext uri="{FF2B5EF4-FFF2-40B4-BE49-F238E27FC236}">
                <a16:creationId xmlns:a16="http://schemas.microsoft.com/office/drawing/2014/main" id="{252EF547-5622-42A0-AC0D-A6CF3FCBF0CE}"/>
              </a:ext>
            </a:extLst>
          </p:cNvPr>
          <p:cNvSpPr>
            <a:spLocks noGrp="1"/>
          </p:cNvSpPr>
          <p:nvPr>
            <p:ph type="sldNum" sz="quarter" idx="12"/>
          </p:nvPr>
        </p:nvSpPr>
        <p:spPr/>
        <p:txBody>
          <a:bodyPr/>
          <a:lstStyle/>
          <a:p>
            <a:fld id="{E5C60907-9731-46B4-A33D-FDF5DC3BFF3C}" type="slidenum">
              <a:rPr lang="zh-TW" altLang="en-US" smtClean="0"/>
              <a:t>14</a:t>
            </a:fld>
            <a:endParaRPr lang="zh-TW" altLang="en-US"/>
          </a:p>
        </p:txBody>
      </p:sp>
    </p:spTree>
    <p:extLst>
      <p:ext uri="{BB962C8B-B14F-4D97-AF65-F5344CB8AC3E}">
        <p14:creationId xmlns:p14="http://schemas.microsoft.com/office/powerpoint/2010/main" val="5919859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2323169" y="532486"/>
            <a:ext cx="7545655" cy="646331"/>
          </a:xfrm>
          <a:prstGeom prst="rect">
            <a:avLst/>
          </a:prstGeom>
          <a:noFill/>
        </p:spPr>
        <p:txBody>
          <a:bodyPr wrap="none" rtlCol="0">
            <a:spAutoFit/>
          </a:bodyPr>
          <a:lstStyle/>
          <a:p>
            <a:r>
              <a:rPr lang="zh-TW" altLang="en-US" sz="3600" dirty="0">
                <a:solidFill>
                  <a:srgbClr val="000000"/>
                </a:solidFill>
                <a:latin typeface="標楷體" panose="03000509000000000000" pitchFamily="65" charset="-120"/>
                <a:ea typeface="標楷體" panose="03000509000000000000" pitchFamily="65" charset="-120"/>
              </a:rPr>
              <a:t>人如何感知彩色影像</a:t>
            </a:r>
            <a:r>
              <a:rPr lang="en-US" altLang="zh-TW" sz="3600" dirty="0">
                <a:solidFill>
                  <a:srgbClr val="000000"/>
                </a:solidFill>
                <a:latin typeface="標楷體" panose="03000509000000000000" pitchFamily="65" charset="-120"/>
                <a:ea typeface="標楷體" panose="03000509000000000000" pitchFamily="65" charset="-120"/>
              </a:rPr>
              <a:t>—</a:t>
            </a:r>
            <a:r>
              <a:rPr lang="zh-TW" altLang="en-US" sz="3600" dirty="0"/>
              <a:t>視覺皮層</a:t>
            </a:r>
            <a:r>
              <a:rPr lang="en-US" altLang="zh-TW" sz="3600" dirty="0"/>
              <a:t>(2/3)</a:t>
            </a:r>
            <a:endParaRPr lang="zh-TW" altLang="en-US" sz="3600" dirty="0">
              <a:solidFill>
                <a:srgbClr val="000000"/>
              </a:solidFill>
              <a:latin typeface="標楷體" panose="03000509000000000000" pitchFamily="65" charset="-120"/>
              <a:ea typeface="標楷體" panose="03000509000000000000" pitchFamily="65" charset="-120"/>
            </a:endParaRPr>
          </a:p>
        </p:txBody>
      </p:sp>
      <p:sp>
        <p:nvSpPr>
          <p:cNvPr id="2" name="文字方塊 1">
            <a:extLst>
              <a:ext uri="{FF2B5EF4-FFF2-40B4-BE49-F238E27FC236}">
                <a16:creationId xmlns:a16="http://schemas.microsoft.com/office/drawing/2014/main" id="{61EDE1BB-7398-E012-A3B9-B2350876A379}"/>
              </a:ext>
            </a:extLst>
          </p:cNvPr>
          <p:cNvSpPr txBox="1"/>
          <p:nvPr/>
        </p:nvSpPr>
        <p:spPr>
          <a:xfrm>
            <a:off x="1072325" y="1439924"/>
            <a:ext cx="10047341" cy="1938992"/>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皮質中的資訊傳輸路徑分成兩類，</a:t>
            </a:r>
            <a:r>
              <a:rPr lang="en-US" altLang="zh-TW" sz="2400" dirty="0">
                <a:latin typeface="標楷體" panose="03000509000000000000" pitchFamily="65" charset="-120"/>
                <a:ea typeface="標楷體" panose="03000509000000000000" pitchFamily="65" charset="-120"/>
              </a:rPr>
              <a:t>Ventral Pathway </a:t>
            </a:r>
            <a:r>
              <a:rPr lang="zh-TW" altLang="en-US" sz="2400" dirty="0">
                <a:latin typeface="標楷體" panose="03000509000000000000" pitchFamily="65" charset="-120"/>
                <a:ea typeface="標楷體" panose="03000509000000000000" pitchFamily="65" charset="-120"/>
              </a:rPr>
              <a:t>和 </a:t>
            </a:r>
            <a:r>
              <a:rPr lang="en-US" altLang="zh-TW" sz="2400" dirty="0">
                <a:latin typeface="標楷體" panose="03000509000000000000" pitchFamily="65" charset="-120"/>
                <a:ea typeface="標楷體" panose="03000509000000000000" pitchFamily="65" charset="-120"/>
              </a:rPr>
              <a:t>Dorsal Pathway, Ventral Pathway </a:t>
            </a:r>
            <a:r>
              <a:rPr lang="zh-TW" altLang="en-US" sz="2400" dirty="0">
                <a:latin typeface="標楷體" panose="03000509000000000000" pitchFamily="65" charset="-120"/>
                <a:ea typeface="標楷體" panose="03000509000000000000" pitchFamily="65" charset="-120"/>
              </a:rPr>
              <a:t>由 </a:t>
            </a:r>
            <a:r>
              <a:rPr lang="en-US" altLang="zh-TW" sz="2400" dirty="0">
                <a:latin typeface="標楷體" panose="03000509000000000000" pitchFamily="65" charset="-120"/>
                <a:ea typeface="標楷體" panose="03000509000000000000" pitchFamily="65" charset="-120"/>
              </a:rPr>
              <a:t>V1</a:t>
            </a:r>
            <a:r>
              <a:rPr lang="zh-TW" altLang="en-US" sz="2400" dirty="0">
                <a:latin typeface="標楷體" panose="03000509000000000000" pitchFamily="65" charset="-120"/>
                <a:ea typeface="標楷體" panose="03000509000000000000" pitchFamily="65" charset="-120"/>
              </a:rPr>
              <a:t>、</a:t>
            </a:r>
            <a:r>
              <a:rPr lang="en-US" altLang="zh-TW" sz="2400" dirty="0">
                <a:latin typeface="標楷體" panose="03000509000000000000" pitchFamily="65" charset="-120"/>
                <a:ea typeface="標楷體" panose="03000509000000000000" pitchFamily="65" charset="-120"/>
              </a:rPr>
              <a:t>V2</a:t>
            </a:r>
            <a:r>
              <a:rPr lang="zh-TW" altLang="en-US" sz="2400" dirty="0">
                <a:latin typeface="標楷體" panose="03000509000000000000" pitchFamily="65" charset="-120"/>
                <a:ea typeface="標楷體" panose="03000509000000000000" pitchFamily="65" charset="-120"/>
              </a:rPr>
              <a:t>、</a:t>
            </a:r>
            <a:r>
              <a:rPr lang="en-US" altLang="zh-TW" sz="2400" dirty="0">
                <a:latin typeface="標楷體" panose="03000509000000000000" pitchFamily="65" charset="-120"/>
                <a:ea typeface="標楷體" panose="03000509000000000000" pitchFamily="65" charset="-120"/>
              </a:rPr>
              <a:t>V4 </a:t>
            </a:r>
            <a:r>
              <a:rPr lang="zh-TW" altLang="en-US" sz="2400" dirty="0">
                <a:latin typeface="標楷體" panose="03000509000000000000" pitchFamily="65" charset="-120"/>
                <a:ea typeface="標楷體" panose="03000509000000000000" pitchFamily="65" charset="-120"/>
              </a:rPr>
              <a:t>組成負責處理影像的色彩、形狀等資訊；</a:t>
            </a:r>
            <a:r>
              <a:rPr lang="en-US" altLang="zh-TW" sz="2400" dirty="0">
                <a:latin typeface="標楷體" panose="03000509000000000000" pitchFamily="65" charset="-120"/>
                <a:ea typeface="標楷體" panose="03000509000000000000" pitchFamily="65" charset="-120"/>
              </a:rPr>
              <a:t>Dorsal Pathway </a:t>
            </a:r>
            <a:r>
              <a:rPr lang="zh-TW" altLang="en-US" sz="2400" dirty="0">
                <a:latin typeface="標楷體" panose="03000509000000000000" pitchFamily="65" charset="-120"/>
                <a:ea typeface="標楷體" panose="03000509000000000000" pitchFamily="65" charset="-120"/>
              </a:rPr>
              <a:t>由 </a:t>
            </a:r>
            <a:r>
              <a:rPr lang="en-US" altLang="zh-TW" sz="2400" dirty="0">
                <a:latin typeface="標楷體" panose="03000509000000000000" pitchFamily="65" charset="-120"/>
                <a:ea typeface="標楷體" panose="03000509000000000000" pitchFamily="65" charset="-120"/>
              </a:rPr>
              <a:t>V1</a:t>
            </a:r>
            <a:r>
              <a:rPr lang="zh-TW" altLang="en-US" sz="2400" dirty="0">
                <a:latin typeface="標楷體" panose="03000509000000000000" pitchFamily="65" charset="-120"/>
                <a:ea typeface="標楷體" panose="03000509000000000000" pitchFamily="65" charset="-120"/>
              </a:rPr>
              <a:t>、</a:t>
            </a:r>
            <a:r>
              <a:rPr lang="en-US" altLang="zh-TW" sz="2400" dirty="0">
                <a:latin typeface="標楷體" panose="03000509000000000000" pitchFamily="65" charset="-120"/>
                <a:ea typeface="標楷體" panose="03000509000000000000" pitchFamily="65" charset="-120"/>
              </a:rPr>
              <a:t>V2</a:t>
            </a:r>
            <a:r>
              <a:rPr lang="zh-TW" altLang="en-US" sz="2400" dirty="0">
                <a:latin typeface="標楷體" panose="03000509000000000000" pitchFamily="65" charset="-120"/>
                <a:ea typeface="標楷體" panose="03000509000000000000" pitchFamily="65" charset="-120"/>
              </a:rPr>
              <a:t>、</a:t>
            </a:r>
            <a:r>
              <a:rPr lang="en-US" altLang="zh-TW" sz="2400" dirty="0">
                <a:latin typeface="標楷體" panose="03000509000000000000" pitchFamily="65" charset="-120"/>
                <a:ea typeface="標楷體" panose="03000509000000000000" pitchFamily="65" charset="-120"/>
              </a:rPr>
              <a:t>MT </a:t>
            </a:r>
            <a:r>
              <a:rPr lang="zh-TW" altLang="en-US" sz="2400" dirty="0">
                <a:latin typeface="標楷體" panose="03000509000000000000" pitchFamily="65" charset="-120"/>
                <a:ea typeface="標楷體" panose="03000509000000000000" pitchFamily="65" charset="-120"/>
              </a:rPr>
              <a:t>組成負責處理影像的運動方向的資訊。</a:t>
            </a: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endParaRPr lang="en-US" altLang="zh-TW" sz="2400" dirty="0">
              <a:latin typeface="標楷體" panose="03000509000000000000" pitchFamily="65" charset="-120"/>
              <a:ea typeface="標楷體" panose="03000509000000000000" pitchFamily="65" charset="-120"/>
            </a:endParaRPr>
          </a:p>
        </p:txBody>
      </p:sp>
      <p:sp>
        <p:nvSpPr>
          <p:cNvPr id="4" name="投影片編號版面配置區 3">
            <a:extLst>
              <a:ext uri="{FF2B5EF4-FFF2-40B4-BE49-F238E27FC236}">
                <a16:creationId xmlns:a16="http://schemas.microsoft.com/office/drawing/2014/main" id="{252EF547-5622-42A0-AC0D-A6CF3FCBF0CE}"/>
              </a:ext>
            </a:extLst>
          </p:cNvPr>
          <p:cNvSpPr>
            <a:spLocks noGrp="1"/>
          </p:cNvSpPr>
          <p:nvPr>
            <p:ph type="sldNum" sz="quarter" idx="12"/>
          </p:nvPr>
        </p:nvSpPr>
        <p:spPr/>
        <p:txBody>
          <a:bodyPr/>
          <a:lstStyle/>
          <a:p>
            <a:fld id="{E5C60907-9731-46B4-A33D-FDF5DC3BFF3C}" type="slidenum">
              <a:rPr lang="zh-TW" altLang="en-US" smtClean="0"/>
              <a:t>15</a:t>
            </a:fld>
            <a:endParaRPr lang="zh-TW" altLang="en-US"/>
          </a:p>
        </p:txBody>
      </p:sp>
      <p:pic>
        <p:nvPicPr>
          <p:cNvPr id="5" name="圖片 4">
            <a:extLst>
              <a:ext uri="{FF2B5EF4-FFF2-40B4-BE49-F238E27FC236}">
                <a16:creationId xmlns:a16="http://schemas.microsoft.com/office/drawing/2014/main" id="{32340197-C682-4424-A9FA-E93BDC3B08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49343" y="2878713"/>
            <a:ext cx="4693304" cy="3306935"/>
          </a:xfrm>
          <a:prstGeom prst="rect">
            <a:avLst/>
          </a:prstGeom>
        </p:spPr>
      </p:pic>
    </p:spTree>
    <p:extLst>
      <p:ext uri="{BB962C8B-B14F-4D97-AF65-F5344CB8AC3E}">
        <p14:creationId xmlns:p14="http://schemas.microsoft.com/office/powerpoint/2010/main" val="253359306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2323169" y="532486"/>
            <a:ext cx="7545655" cy="646331"/>
          </a:xfrm>
          <a:prstGeom prst="rect">
            <a:avLst/>
          </a:prstGeom>
          <a:noFill/>
        </p:spPr>
        <p:txBody>
          <a:bodyPr wrap="none" rtlCol="0">
            <a:spAutoFit/>
          </a:bodyPr>
          <a:lstStyle/>
          <a:p>
            <a:r>
              <a:rPr lang="zh-TW" altLang="en-US" sz="3600" dirty="0">
                <a:solidFill>
                  <a:srgbClr val="000000"/>
                </a:solidFill>
                <a:latin typeface="標楷體" panose="03000509000000000000" pitchFamily="65" charset="-120"/>
                <a:ea typeface="標楷體" panose="03000509000000000000" pitchFamily="65" charset="-120"/>
              </a:rPr>
              <a:t>人如何感知彩色影像</a:t>
            </a:r>
            <a:r>
              <a:rPr lang="en-US" altLang="zh-TW" sz="3600" dirty="0">
                <a:solidFill>
                  <a:srgbClr val="000000"/>
                </a:solidFill>
                <a:latin typeface="標楷體" panose="03000509000000000000" pitchFamily="65" charset="-120"/>
                <a:ea typeface="標楷體" panose="03000509000000000000" pitchFamily="65" charset="-120"/>
              </a:rPr>
              <a:t>—</a:t>
            </a:r>
            <a:r>
              <a:rPr lang="zh-TW" altLang="en-US" sz="3600" dirty="0"/>
              <a:t>視覺皮層</a:t>
            </a:r>
            <a:r>
              <a:rPr lang="en-US" altLang="zh-TW" sz="3600" dirty="0"/>
              <a:t>(3/3)</a:t>
            </a:r>
            <a:endParaRPr lang="zh-TW" altLang="en-US" sz="3600" dirty="0">
              <a:solidFill>
                <a:srgbClr val="000000"/>
              </a:solidFill>
              <a:latin typeface="標楷體" panose="03000509000000000000" pitchFamily="65" charset="-120"/>
              <a:ea typeface="標楷體" panose="03000509000000000000" pitchFamily="65" charset="-120"/>
            </a:endParaRPr>
          </a:p>
        </p:txBody>
      </p:sp>
      <p:sp>
        <p:nvSpPr>
          <p:cNvPr id="2" name="文字方塊 1">
            <a:extLst>
              <a:ext uri="{FF2B5EF4-FFF2-40B4-BE49-F238E27FC236}">
                <a16:creationId xmlns:a16="http://schemas.microsoft.com/office/drawing/2014/main" id="{61EDE1BB-7398-E012-A3B9-B2350876A379}"/>
              </a:ext>
            </a:extLst>
          </p:cNvPr>
          <p:cNvSpPr txBox="1"/>
          <p:nvPr/>
        </p:nvSpPr>
        <p:spPr>
          <a:xfrm>
            <a:off x="1072325" y="1439924"/>
            <a:ext cx="10047341" cy="1200329"/>
          </a:xfrm>
          <a:prstGeom prst="rect">
            <a:avLst/>
          </a:prstGeom>
          <a:noFill/>
        </p:spPr>
        <p:txBody>
          <a:bodyPr wrap="square" rtlCol="0">
            <a:spAutoFit/>
          </a:bodyPr>
          <a:lstStyle/>
          <a:p>
            <a:pPr marL="342900" indent="-342900">
              <a:buFont typeface="Arial" panose="020B0604020202020204" pitchFamily="34" charset="0"/>
              <a:buChar char="•"/>
            </a:pPr>
            <a:r>
              <a:rPr lang="en-US" altLang="zh-TW" sz="2400" dirty="0"/>
              <a:t>V1</a:t>
            </a:r>
            <a:r>
              <a:rPr lang="zh-TW" altLang="en-US" sz="2400" dirty="0"/>
              <a:t>，</a:t>
            </a:r>
            <a:r>
              <a:rPr lang="en-US" altLang="zh-TW" sz="2400" dirty="0"/>
              <a:t>V2</a:t>
            </a:r>
            <a:r>
              <a:rPr lang="zh-TW" altLang="en-US" sz="2400" dirty="0"/>
              <a:t>，</a:t>
            </a:r>
            <a:r>
              <a:rPr lang="en-US" altLang="zh-TW" sz="2400" dirty="0"/>
              <a:t>V3</a:t>
            </a:r>
            <a:r>
              <a:rPr lang="zh-TW" altLang="en-US" sz="2400" dirty="0"/>
              <a:t>，</a:t>
            </a:r>
            <a:r>
              <a:rPr lang="en-US" altLang="zh-TW" sz="2400" dirty="0"/>
              <a:t>MT</a:t>
            </a:r>
            <a:r>
              <a:rPr lang="zh-TW" altLang="en-US" sz="2400" dirty="0"/>
              <a:t> 皮質層是由許多小皮質層組成</a:t>
            </a:r>
            <a:endParaRPr lang="en-US" altLang="zh-TW" sz="2400" dirty="0"/>
          </a:p>
          <a:p>
            <a:pPr marL="342900" indent="-342900">
              <a:buFont typeface="Arial" panose="020B0604020202020204" pitchFamily="34" charset="0"/>
              <a:buChar char="•"/>
            </a:pPr>
            <a:endParaRPr lang="en-US" altLang="zh-TW" sz="2400" dirty="0"/>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這些小皮質層主要工作為找出輸入間的關係並記憶它們在空間上的意義</a:t>
            </a:r>
            <a:endParaRPr lang="en-US" altLang="zh-TW" sz="2400" dirty="0">
              <a:latin typeface="標楷體" panose="03000509000000000000" pitchFamily="65" charset="-120"/>
              <a:ea typeface="標楷體" panose="03000509000000000000" pitchFamily="65" charset="-120"/>
            </a:endParaRPr>
          </a:p>
        </p:txBody>
      </p:sp>
      <p:sp>
        <p:nvSpPr>
          <p:cNvPr id="4" name="投影片編號版面配置區 3">
            <a:extLst>
              <a:ext uri="{FF2B5EF4-FFF2-40B4-BE49-F238E27FC236}">
                <a16:creationId xmlns:a16="http://schemas.microsoft.com/office/drawing/2014/main" id="{252EF547-5622-42A0-AC0D-A6CF3FCBF0CE}"/>
              </a:ext>
            </a:extLst>
          </p:cNvPr>
          <p:cNvSpPr>
            <a:spLocks noGrp="1"/>
          </p:cNvSpPr>
          <p:nvPr>
            <p:ph type="sldNum" sz="quarter" idx="12"/>
          </p:nvPr>
        </p:nvSpPr>
        <p:spPr/>
        <p:txBody>
          <a:bodyPr/>
          <a:lstStyle/>
          <a:p>
            <a:fld id="{E5C60907-9731-46B4-A33D-FDF5DC3BFF3C}" type="slidenum">
              <a:rPr lang="zh-TW" altLang="en-US" smtClean="0"/>
              <a:t>16</a:t>
            </a:fld>
            <a:endParaRPr lang="zh-TW" altLang="en-US"/>
          </a:p>
        </p:txBody>
      </p:sp>
      <p:pic>
        <p:nvPicPr>
          <p:cNvPr id="6" name="圖片 5">
            <a:extLst>
              <a:ext uri="{FF2B5EF4-FFF2-40B4-BE49-F238E27FC236}">
                <a16:creationId xmlns:a16="http://schemas.microsoft.com/office/drawing/2014/main" id="{C496376A-FD1F-4BD6-85DA-048D69CC82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45273" y="3060291"/>
            <a:ext cx="8974393" cy="2663287"/>
          </a:xfrm>
          <a:prstGeom prst="rect">
            <a:avLst/>
          </a:prstGeom>
        </p:spPr>
      </p:pic>
    </p:spTree>
    <p:extLst>
      <p:ext uri="{BB962C8B-B14F-4D97-AF65-F5344CB8AC3E}">
        <p14:creationId xmlns:p14="http://schemas.microsoft.com/office/powerpoint/2010/main" val="305790720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2323169" y="532486"/>
            <a:ext cx="7602496" cy="646331"/>
          </a:xfrm>
          <a:prstGeom prst="rect">
            <a:avLst/>
          </a:prstGeom>
          <a:noFill/>
        </p:spPr>
        <p:txBody>
          <a:bodyPr wrap="square" rtlCol="0">
            <a:spAutoFit/>
          </a:bodyPr>
          <a:lstStyle/>
          <a:p>
            <a:r>
              <a:rPr lang="en-US" altLang="zh-TW" sz="3600" dirty="0">
                <a:latin typeface="+mj-lt"/>
                <a:ea typeface="標楷體" panose="03000509000000000000" pitchFamily="65" charset="-120"/>
              </a:rPr>
              <a:t>CNN-based Interpretable Model</a:t>
            </a:r>
            <a:r>
              <a:rPr lang="zh-TW" altLang="en-US" sz="3600" dirty="0">
                <a:latin typeface="+mj-lt"/>
                <a:ea typeface="標楷體" panose="03000509000000000000" pitchFamily="65" charset="-120"/>
              </a:rPr>
              <a:t> </a:t>
            </a:r>
            <a:r>
              <a:rPr lang="en-US" altLang="zh-TW" sz="3600" dirty="0"/>
              <a:t>(1/6)</a:t>
            </a:r>
            <a:endParaRPr lang="zh-TW" altLang="en-US" sz="3600" dirty="0">
              <a:solidFill>
                <a:srgbClr val="000000"/>
              </a:solidFill>
              <a:latin typeface="標楷體" panose="03000509000000000000" pitchFamily="65" charset="-120"/>
              <a:ea typeface="標楷體" panose="03000509000000000000" pitchFamily="65" charset="-120"/>
            </a:endParaRPr>
          </a:p>
        </p:txBody>
      </p:sp>
      <p:sp>
        <p:nvSpPr>
          <p:cNvPr id="2" name="文字方塊 1">
            <a:extLst>
              <a:ext uri="{FF2B5EF4-FFF2-40B4-BE49-F238E27FC236}">
                <a16:creationId xmlns:a16="http://schemas.microsoft.com/office/drawing/2014/main" id="{61EDE1BB-7398-E012-A3B9-B2350876A379}"/>
              </a:ext>
            </a:extLst>
          </p:cNvPr>
          <p:cNvSpPr txBox="1"/>
          <p:nvPr/>
        </p:nvSpPr>
        <p:spPr>
          <a:xfrm>
            <a:off x="1072325" y="1439924"/>
            <a:ext cx="10047341" cy="2308324"/>
          </a:xfrm>
          <a:prstGeom prst="rect">
            <a:avLst/>
          </a:prstGeom>
          <a:noFill/>
        </p:spPr>
        <p:txBody>
          <a:bodyPr wrap="square" rtlCol="0">
            <a:spAutoFit/>
          </a:bodyPr>
          <a:lstStyle/>
          <a:p>
            <a:pPr marL="342900" indent="-342900">
              <a:buFont typeface="Arial" panose="020B0604020202020204" pitchFamily="34" charset="0"/>
              <a:buChar char="•"/>
            </a:pPr>
            <a:r>
              <a:rPr lang="en-US" altLang="zh-TW" sz="2400" dirty="0"/>
              <a:t>CNN-based Interpretable Model(CIM)[5] </a:t>
            </a:r>
            <a:r>
              <a:rPr lang="zh-TW" altLang="en-US" sz="2400" dirty="0"/>
              <a:t>為 </a:t>
            </a:r>
            <a:r>
              <a:rPr lang="en-US" altLang="zh-TW" sz="2400" dirty="0"/>
              <a:t>Yang </a:t>
            </a:r>
            <a:r>
              <a:rPr lang="zh-TW" altLang="en-US" sz="2400" dirty="0"/>
              <a:t>等人於 </a:t>
            </a:r>
            <a:r>
              <a:rPr lang="en-US" altLang="zh-TW" sz="2400" dirty="0"/>
              <a:t>2023 </a:t>
            </a:r>
            <a:r>
              <a:rPr lang="zh-TW" altLang="en-US" sz="2400" dirty="0"/>
              <a:t>年提出模擬視覺皮層階層架構和影像的空間性關係來解釋深度學習過程的可解釋性模型</a:t>
            </a: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t>多層結構</a:t>
            </a:r>
            <a:r>
              <a:rPr lang="zh-TW" altLang="en-US" sz="2400" dirty="0">
                <a:latin typeface="標楷體" panose="03000509000000000000" pitchFamily="65" charset="-120"/>
                <a:ea typeface="標楷體" panose="03000509000000000000" pitchFamily="65" charset="-120"/>
              </a:rPr>
              <a:t>，</a:t>
            </a:r>
            <a:r>
              <a:rPr lang="zh-TW" altLang="en-US" sz="2400" dirty="0"/>
              <a:t>每層由三個部分組成</a:t>
            </a:r>
            <a:r>
              <a:rPr lang="en-US" altLang="zh-TW" sz="2400" dirty="0"/>
              <a:t>: </a:t>
            </a:r>
            <a:r>
              <a:rPr lang="zh-TW" altLang="en-US" sz="2400" dirty="0"/>
              <a:t>高斯卷積模組、特徵增強模組、空間位置保留合併模組</a:t>
            </a:r>
            <a:endParaRPr lang="en-US" altLang="zh-TW" sz="2400" dirty="0"/>
          </a:p>
        </p:txBody>
      </p:sp>
      <p:sp>
        <p:nvSpPr>
          <p:cNvPr id="4" name="投影片編號版面配置區 3">
            <a:extLst>
              <a:ext uri="{FF2B5EF4-FFF2-40B4-BE49-F238E27FC236}">
                <a16:creationId xmlns:a16="http://schemas.microsoft.com/office/drawing/2014/main" id="{252EF547-5622-42A0-AC0D-A6CF3FCBF0CE}"/>
              </a:ext>
            </a:extLst>
          </p:cNvPr>
          <p:cNvSpPr>
            <a:spLocks noGrp="1"/>
          </p:cNvSpPr>
          <p:nvPr>
            <p:ph type="sldNum" sz="quarter" idx="12"/>
          </p:nvPr>
        </p:nvSpPr>
        <p:spPr/>
        <p:txBody>
          <a:bodyPr/>
          <a:lstStyle/>
          <a:p>
            <a:fld id="{E5C60907-9731-46B4-A33D-FDF5DC3BFF3C}" type="slidenum">
              <a:rPr lang="zh-TW" altLang="en-US" smtClean="0"/>
              <a:t>17</a:t>
            </a:fld>
            <a:endParaRPr lang="zh-TW" altLang="en-US"/>
          </a:p>
        </p:txBody>
      </p:sp>
      <p:pic>
        <p:nvPicPr>
          <p:cNvPr id="5" name="圖片 4">
            <a:extLst>
              <a:ext uri="{FF2B5EF4-FFF2-40B4-BE49-F238E27FC236}">
                <a16:creationId xmlns:a16="http://schemas.microsoft.com/office/drawing/2014/main" id="{ECD7BD29-6889-43D3-8FC8-2DA2E7150B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2190" y="3888980"/>
            <a:ext cx="10064454" cy="2468640"/>
          </a:xfrm>
          <a:prstGeom prst="rect">
            <a:avLst/>
          </a:prstGeom>
        </p:spPr>
      </p:pic>
    </p:spTree>
    <p:extLst>
      <p:ext uri="{BB962C8B-B14F-4D97-AF65-F5344CB8AC3E}">
        <p14:creationId xmlns:p14="http://schemas.microsoft.com/office/powerpoint/2010/main" val="106107151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2323169" y="532486"/>
            <a:ext cx="7602496" cy="646331"/>
          </a:xfrm>
          <a:prstGeom prst="rect">
            <a:avLst/>
          </a:prstGeom>
          <a:noFill/>
        </p:spPr>
        <p:txBody>
          <a:bodyPr wrap="square" rtlCol="0">
            <a:spAutoFit/>
          </a:bodyPr>
          <a:lstStyle/>
          <a:p>
            <a:r>
              <a:rPr lang="en-US" altLang="zh-TW" sz="3600" dirty="0">
                <a:latin typeface="+mj-lt"/>
                <a:ea typeface="標楷體" panose="03000509000000000000" pitchFamily="65" charset="-120"/>
              </a:rPr>
              <a:t>CNN-based Interpretable Model</a:t>
            </a:r>
            <a:r>
              <a:rPr lang="zh-TW" altLang="en-US" sz="3600" dirty="0">
                <a:latin typeface="+mj-lt"/>
                <a:ea typeface="標楷體" panose="03000509000000000000" pitchFamily="65" charset="-120"/>
              </a:rPr>
              <a:t> </a:t>
            </a:r>
            <a:r>
              <a:rPr lang="en-US" altLang="zh-TW" sz="3600" dirty="0"/>
              <a:t>(2/6)</a:t>
            </a:r>
            <a:endParaRPr lang="zh-TW" altLang="en-US" sz="3600" dirty="0">
              <a:solidFill>
                <a:srgbClr val="000000"/>
              </a:solidFill>
              <a:latin typeface="標楷體" panose="03000509000000000000" pitchFamily="65" charset="-120"/>
              <a:ea typeface="標楷體" panose="03000509000000000000" pitchFamily="65" charset="-120"/>
            </a:endParaRPr>
          </a:p>
        </p:txBody>
      </p:sp>
      <p:sp>
        <p:nvSpPr>
          <p:cNvPr id="2" name="文字方塊 1">
            <a:extLst>
              <a:ext uri="{FF2B5EF4-FFF2-40B4-BE49-F238E27FC236}">
                <a16:creationId xmlns:a16="http://schemas.microsoft.com/office/drawing/2014/main" id="{61EDE1BB-7398-E012-A3B9-B2350876A379}"/>
              </a:ext>
            </a:extLst>
          </p:cNvPr>
          <p:cNvSpPr txBox="1"/>
          <p:nvPr/>
        </p:nvSpPr>
        <p:spPr>
          <a:xfrm>
            <a:off x="1072325" y="1439924"/>
            <a:ext cx="10047341" cy="3785652"/>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t>高斯卷積模組：使用高斯函數取代原始卷積操作中的內積進行特徵提取</a:t>
            </a:r>
            <a:endParaRPr lang="en-US" altLang="zh-TW" sz="2400" dirty="0"/>
          </a:p>
          <a:p>
            <a:endParaRPr lang="en-US" altLang="zh-TW" sz="2400" dirty="0"/>
          </a:p>
          <a:p>
            <a:endParaRPr lang="en-US" altLang="zh-TW" sz="2400" dirty="0"/>
          </a:p>
          <a:p>
            <a:endParaRPr lang="en-US" altLang="zh-TW" sz="2400" dirty="0"/>
          </a:p>
          <a:p>
            <a:pPr marL="342900" indent="-342900">
              <a:buFont typeface="Arial" panose="020B0604020202020204" pitchFamily="34" charset="0"/>
              <a:buChar char="•"/>
            </a:pPr>
            <a:r>
              <a:rPr lang="zh-TW" altLang="en-US" sz="2400" dirty="0"/>
              <a:t>特徵增強模組：提出變形的 </a:t>
            </a:r>
            <a:r>
              <a:rPr lang="en-US" altLang="zh-TW" sz="2400" dirty="0" err="1"/>
              <a:t>ReLU</a:t>
            </a:r>
            <a:r>
              <a:rPr lang="en-US" altLang="zh-TW" sz="2400" dirty="0"/>
              <a:t> </a:t>
            </a:r>
            <a:r>
              <a:rPr lang="zh-TW" altLang="en-US" sz="2400" dirty="0"/>
              <a:t>函數稱為 </a:t>
            </a:r>
            <a:r>
              <a:rPr lang="en-US" altLang="zh-TW" sz="2400" dirty="0"/>
              <a:t>changed </a:t>
            </a:r>
            <a:r>
              <a:rPr lang="en-US" altLang="zh-TW" sz="2400" dirty="0" err="1"/>
              <a:t>ReLU</a:t>
            </a:r>
            <a:r>
              <a:rPr lang="en-US" altLang="zh-TW" sz="2400" dirty="0"/>
              <a:t>(</a:t>
            </a:r>
            <a:r>
              <a:rPr lang="zh-TW" altLang="en-US" sz="2400" dirty="0"/>
              <a:t>簡稱為 </a:t>
            </a:r>
            <a:r>
              <a:rPr lang="en-US" altLang="zh-TW" sz="2400" dirty="0" err="1"/>
              <a:t>cReLU</a:t>
            </a:r>
            <a:r>
              <a:rPr lang="en-US" altLang="zh-TW" sz="2400" dirty="0"/>
              <a:t>) </a:t>
            </a:r>
            <a:r>
              <a:rPr lang="zh-TW" altLang="en-US" sz="2400" dirty="0"/>
              <a:t>來過濾不重要的特徵</a:t>
            </a:r>
            <a:endParaRPr lang="en-US" altLang="zh-TW" sz="2400" dirty="0"/>
          </a:p>
          <a:p>
            <a:pPr marL="342900" indent="-342900">
              <a:buFont typeface="Arial" panose="020B0604020202020204" pitchFamily="34" charset="0"/>
              <a:buChar char="•"/>
            </a:pP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endParaRPr lang="en-US" altLang="zh-TW" sz="2400" dirty="0">
              <a:latin typeface="標楷體" panose="03000509000000000000" pitchFamily="65" charset="-120"/>
              <a:ea typeface="標楷體" panose="03000509000000000000" pitchFamily="65" charset="-120"/>
            </a:endParaRPr>
          </a:p>
          <a:p>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endParaRPr lang="en-US" altLang="zh-TW" sz="2400" dirty="0">
              <a:latin typeface="標楷體" panose="03000509000000000000" pitchFamily="65" charset="-120"/>
              <a:ea typeface="標楷體" panose="03000509000000000000" pitchFamily="65" charset="-120"/>
            </a:endParaRPr>
          </a:p>
        </p:txBody>
      </p:sp>
      <p:sp>
        <p:nvSpPr>
          <p:cNvPr id="4" name="投影片編號版面配置區 3">
            <a:extLst>
              <a:ext uri="{FF2B5EF4-FFF2-40B4-BE49-F238E27FC236}">
                <a16:creationId xmlns:a16="http://schemas.microsoft.com/office/drawing/2014/main" id="{252EF547-5622-42A0-AC0D-A6CF3FCBF0CE}"/>
              </a:ext>
            </a:extLst>
          </p:cNvPr>
          <p:cNvSpPr>
            <a:spLocks noGrp="1"/>
          </p:cNvSpPr>
          <p:nvPr>
            <p:ph type="sldNum" sz="quarter" idx="12"/>
          </p:nvPr>
        </p:nvSpPr>
        <p:spPr/>
        <p:txBody>
          <a:bodyPr/>
          <a:lstStyle/>
          <a:p>
            <a:fld id="{E5C60907-9731-46B4-A33D-FDF5DC3BFF3C}" type="slidenum">
              <a:rPr lang="zh-TW" altLang="en-US" smtClean="0"/>
              <a:t>18</a:t>
            </a:fld>
            <a:endParaRPr lang="zh-TW" altLang="en-US"/>
          </a:p>
        </p:txBody>
      </p:sp>
      <p:pic>
        <p:nvPicPr>
          <p:cNvPr id="6" name="圖片 5">
            <a:extLst>
              <a:ext uri="{FF2B5EF4-FFF2-40B4-BE49-F238E27FC236}">
                <a16:creationId xmlns:a16="http://schemas.microsoft.com/office/drawing/2014/main" id="{DC2AF5EA-A9B0-4BD5-B866-DA8A09EC851E}"/>
              </a:ext>
            </a:extLst>
          </p:cNvPr>
          <p:cNvPicPr>
            <a:picLocks noChangeAspect="1"/>
          </p:cNvPicPr>
          <p:nvPr/>
        </p:nvPicPr>
        <p:blipFill>
          <a:blip r:embed="rId3"/>
          <a:stretch>
            <a:fillRect/>
          </a:stretch>
        </p:blipFill>
        <p:spPr>
          <a:xfrm>
            <a:off x="3242629" y="4143334"/>
            <a:ext cx="5706731" cy="1053028"/>
          </a:xfrm>
          <a:prstGeom prst="rect">
            <a:avLst/>
          </a:prstGeom>
        </p:spPr>
      </p:pic>
    </p:spTree>
    <p:extLst>
      <p:ext uri="{BB962C8B-B14F-4D97-AF65-F5344CB8AC3E}">
        <p14:creationId xmlns:p14="http://schemas.microsoft.com/office/powerpoint/2010/main" val="147496372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2323169" y="532486"/>
            <a:ext cx="7602496" cy="646331"/>
          </a:xfrm>
          <a:prstGeom prst="rect">
            <a:avLst/>
          </a:prstGeom>
          <a:noFill/>
        </p:spPr>
        <p:txBody>
          <a:bodyPr wrap="square" rtlCol="0">
            <a:spAutoFit/>
          </a:bodyPr>
          <a:lstStyle/>
          <a:p>
            <a:r>
              <a:rPr lang="en-US" altLang="zh-TW" sz="3600" dirty="0">
                <a:latin typeface="+mj-lt"/>
                <a:ea typeface="標楷體" panose="03000509000000000000" pitchFamily="65" charset="-120"/>
              </a:rPr>
              <a:t>CNN-based Interpretable Model</a:t>
            </a:r>
            <a:r>
              <a:rPr lang="zh-TW" altLang="en-US" sz="3600" dirty="0">
                <a:latin typeface="+mj-lt"/>
                <a:ea typeface="標楷體" panose="03000509000000000000" pitchFamily="65" charset="-120"/>
              </a:rPr>
              <a:t> </a:t>
            </a:r>
            <a:r>
              <a:rPr lang="en-US" altLang="zh-TW" sz="3600" dirty="0"/>
              <a:t>(3/6)</a:t>
            </a:r>
            <a:endParaRPr lang="zh-TW" altLang="en-US" sz="3600" dirty="0">
              <a:solidFill>
                <a:srgbClr val="000000"/>
              </a:solidFill>
              <a:latin typeface="標楷體" panose="03000509000000000000" pitchFamily="65" charset="-120"/>
              <a:ea typeface="標楷體" panose="03000509000000000000" pitchFamily="65" charset="-120"/>
            </a:endParaRPr>
          </a:p>
        </p:txBody>
      </p:sp>
      <p:sp>
        <p:nvSpPr>
          <p:cNvPr id="2" name="文字方塊 1">
            <a:extLst>
              <a:ext uri="{FF2B5EF4-FFF2-40B4-BE49-F238E27FC236}">
                <a16:creationId xmlns:a16="http://schemas.microsoft.com/office/drawing/2014/main" id="{61EDE1BB-7398-E012-A3B9-B2350876A379}"/>
              </a:ext>
            </a:extLst>
          </p:cNvPr>
          <p:cNvSpPr txBox="1"/>
          <p:nvPr/>
        </p:nvSpPr>
        <p:spPr>
          <a:xfrm>
            <a:off x="1072325" y="1439924"/>
            <a:ext cx="10047341" cy="1938992"/>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t>空間位置保留合併模組：使用合併公式</a:t>
            </a:r>
            <a:r>
              <a:rPr lang="en-US" altLang="zh-TW" sz="2400" dirty="0"/>
              <a:t>(</a:t>
            </a:r>
            <a:r>
              <a:rPr lang="zh-TW" altLang="en-US" sz="2400" dirty="0"/>
              <a:t>於式 </a:t>
            </a:r>
            <a:r>
              <a:rPr lang="en-US" altLang="zh-TW" sz="2400" dirty="0"/>
              <a:t>(2.2))</a:t>
            </a:r>
            <a:r>
              <a:rPr lang="zh-TW" altLang="en-US" sz="2400" dirty="0"/>
              <a:t>並加入時間遺忘函數 </a:t>
            </a:r>
            <a:r>
              <a:rPr lang="en-US" altLang="zh-TW" sz="2400" dirty="0"/>
              <a:t>(forgetting factor)</a:t>
            </a:r>
            <a:r>
              <a:rPr lang="zh-TW" altLang="en-US" sz="2400" dirty="0"/>
              <a:t> </a:t>
            </a:r>
            <a:r>
              <a:rPr lang="el-GR" altLang="zh-TW" sz="2400" dirty="0"/>
              <a:t>α</a:t>
            </a:r>
            <a:endParaRPr lang="en-US" altLang="zh-TW" sz="2400" dirty="0"/>
          </a:p>
          <a:p>
            <a:endParaRPr lang="en-US" altLang="zh-TW" sz="2400" dirty="0">
              <a:latin typeface="標楷體" panose="03000509000000000000" pitchFamily="65" charset="-120"/>
              <a:ea typeface="標楷體" panose="03000509000000000000" pitchFamily="65" charset="-120"/>
            </a:endParaRPr>
          </a:p>
          <a:p>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endParaRPr lang="en-US" altLang="zh-TW" sz="2400" dirty="0">
              <a:latin typeface="標楷體" panose="03000509000000000000" pitchFamily="65" charset="-120"/>
              <a:ea typeface="標楷體" panose="03000509000000000000" pitchFamily="65" charset="-120"/>
            </a:endParaRPr>
          </a:p>
        </p:txBody>
      </p:sp>
      <p:sp>
        <p:nvSpPr>
          <p:cNvPr id="4" name="投影片編號版面配置區 3">
            <a:extLst>
              <a:ext uri="{FF2B5EF4-FFF2-40B4-BE49-F238E27FC236}">
                <a16:creationId xmlns:a16="http://schemas.microsoft.com/office/drawing/2014/main" id="{252EF547-5622-42A0-AC0D-A6CF3FCBF0CE}"/>
              </a:ext>
            </a:extLst>
          </p:cNvPr>
          <p:cNvSpPr>
            <a:spLocks noGrp="1"/>
          </p:cNvSpPr>
          <p:nvPr>
            <p:ph type="sldNum" sz="quarter" idx="12"/>
          </p:nvPr>
        </p:nvSpPr>
        <p:spPr/>
        <p:txBody>
          <a:bodyPr/>
          <a:lstStyle/>
          <a:p>
            <a:fld id="{E5C60907-9731-46B4-A33D-FDF5DC3BFF3C}" type="slidenum">
              <a:rPr lang="zh-TW" altLang="en-US" smtClean="0"/>
              <a:t>19</a:t>
            </a:fld>
            <a:endParaRPr lang="zh-TW" altLang="en-US"/>
          </a:p>
        </p:txBody>
      </p:sp>
      <p:pic>
        <p:nvPicPr>
          <p:cNvPr id="8" name="圖片 7">
            <a:extLst>
              <a:ext uri="{FF2B5EF4-FFF2-40B4-BE49-F238E27FC236}">
                <a16:creationId xmlns:a16="http://schemas.microsoft.com/office/drawing/2014/main" id="{2E054031-A9FB-4F63-BF1E-603A4C8E0585}"/>
              </a:ext>
            </a:extLst>
          </p:cNvPr>
          <p:cNvPicPr>
            <a:picLocks noChangeAspect="1"/>
          </p:cNvPicPr>
          <p:nvPr/>
        </p:nvPicPr>
        <p:blipFill>
          <a:blip r:embed="rId3"/>
          <a:stretch>
            <a:fillRect/>
          </a:stretch>
        </p:blipFill>
        <p:spPr>
          <a:xfrm>
            <a:off x="2706973" y="2318107"/>
            <a:ext cx="6778053" cy="1464854"/>
          </a:xfrm>
          <a:prstGeom prst="rect">
            <a:avLst/>
          </a:prstGeom>
        </p:spPr>
      </p:pic>
      <p:pic>
        <p:nvPicPr>
          <p:cNvPr id="10" name="圖片 9">
            <a:extLst>
              <a:ext uri="{FF2B5EF4-FFF2-40B4-BE49-F238E27FC236}">
                <a16:creationId xmlns:a16="http://schemas.microsoft.com/office/drawing/2014/main" id="{272C2C4B-A8DE-4C09-9682-59146C6E95F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54375" y="3640023"/>
            <a:ext cx="4213890" cy="2335699"/>
          </a:xfrm>
          <a:prstGeom prst="rect">
            <a:avLst/>
          </a:prstGeom>
        </p:spPr>
      </p:pic>
    </p:spTree>
    <p:extLst>
      <p:ext uri="{BB962C8B-B14F-4D97-AF65-F5344CB8AC3E}">
        <p14:creationId xmlns:p14="http://schemas.microsoft.com/office/powerpoint/2010/main" val="297362721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B99CA633-98E2-B1AD-AE2B-8F8D68EE9ECE}"/>
              </a:ext>
            </a:extLst>
          </p:cNvPr>
          <p:cNvSpPr txBox="1"/>
          <p:nvPr/>
        </p:nvSpPr>
        <p:spPr>
          <a:xfrm>
            <a:off x="699901" y="587000"/>
            <a:ext cx="1811413" cy="646331"/>
          </a:xfrm>
          <a:prstGeom prst="rect">
            <a:avLst/>
          </a:prstGeom>
          <a:noFill/>
        </p:spPr>
        <p:txBody>
          <a:bodyPr wrap="square" rtlCol="0">
            <a:spAutoFit/>
          </a:bodyPr>
          <a:lstStyle/>
          <a:p>
            <a:pPr algn="ctr"/>
            <a:r>
              <a:rPr lang="zh-TW" altLang="en-US" sz="3600" dirty="0">
                <a:latin typeface="標楷體" panose="03000509000000000000" pitchFamily="65" charset="-120"/>
                <a:ea typeface="標楷體" panose="03000509000000000000" pitchFamily="65" charset="-120"/>
              </a:rPr>
              <a:t>大綱</a:t>
            </a:r>
          </a:p>
        </p:txBody>
      </p:sp>
      <p:sp>
        <p:nvSpPr>
          <p:cNvPr id="6" name="文字方塊 5">
            <a:extLst>
              <a:ext uri="{FF2B5EF4-FFF2-40B4-BE49-F238E27FC236}">
                <a16:creationId xmlns:a16="http://schemas.microsoft.com/office/drawing/2014/main" id="{6168CD71-7CC6-7B7A-D280-9E7DA89612DD}"/>
              </a:ext>
            </a:extLst>
          </p:cNvPr>
          <p:cNvSpPr txBox="1"/>
          <p:nvPr/>
        </p:nvSpPr>
        <p:spPr>
          <a:xfrm>
            <a:off x="1605608" y="1398034"/>
            <a:ext cx="6666272" cy="2246769"/>
          </a:xfrm>
          <a:prstGeom prst="rect">
            <a:avLst/>
          </a:prstGeom>
          <a:noFill/>
        </p:spPr>
        <p:txBody>
          <a:bodyPr wrap="square" rtlCol="0">
            <a:spAutoFit/>
          </a:bodyPr>
          <a:lstStyle/>
          <a:p>
            <a:pPr marL="571500" indent="-571500">
              <a:buFont typeface="Arial" panose="020B0604020202020204" pitchFamily="34" charset="0"/>
              <a:buChar char="•"/>
            </a:pPr>
            <a:r>
              <a:rPr lang="zh-TW" altLang="en-US" sz="2800" dirty="0">
                <a:solidFill>
                  <a:srgbClr val="000000"/>
                </a:solidFill>
                <a:latin typeface="標楷體" panose="03000509000000000000" pitchFamily="65" charset="-120"/>
                <a:ea typeface="標楷體" panose="03000509000000000000" pitchFamily="65" charset="-120"/>
              </a:rPr>
              <a:t>緒論</a:t>
            </a:r>
            <a:endParaRPr lang="en-US" altLang="zh-TW" sz="2800" dirty="0">
              <a:solidFill>
                <a:srgbClr val="000000"/>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rgbClr val="000000"/>
                </a:solidFill>
                <a:latin typeface="標楷體" panose="03000509000000000000" pitchFamily="65" charset="-120"/>
                <a:ea typeface="標楷體" panose="03000509000000000000" pitchFamily="65" charset="-120"/>
              </a:rPr>
              <a:t>背景知識與文獻回顧</a:t>
            </a:r>
            <a:endParaRPr lang="en-US" altLang="zh-TW" sz="2800" dirty="0">
              <a:solidFill>
                <a:srgbClr val="000000"/>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rgbClr val="000000"/>
                </a:solidFill>
                <a:latin typeface="標楷體" panose="03000509000000000000" pitchFamily="65" charset="-120"/>
                <a:ea typeface="標楷體" panose="03000509000000000000" pitchFamily="65" charset="-120"/>
              </a:rPr>
              <a:t>研究方法</a:t>
            </a:r>
            <a:endParaRPr lang="en-US" altLang="zh-TW" sz="2800" dirty="0">
              <a:solidFill>
                <a:srgbClr val="000000"/>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rgbClr val="000000"/>
                </a:solidFill>
                <a:latin typeface="標楷體" panose="03000509000000000000" pitchFamily="65" charset="-120"/>
                <a:ea typeface="標楷體" panose="03000509000000000000" pitchFamily="65" charset="-120"/>
              </a:rPr>
              <a:t>實驗設計以及成果</a:t>
            </a:r>
            <a:endParaRPr lang="en-US" altLang="zh-TW" sz="2800" dirty="0">
              <a:solidFill>
                <a:srgbClr val="000000"/>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rgbClr val="000000"/>
                </a:solidFill>
                <a:latin typeface="標楷體" panose="03000509000000000000" pitchFamily="65" charset="-120"/>
                <a:ea typeface="標楷體" panose="03000509000000000000" pitchFamily="65" charset="-120"/>
              </a:rPr>
              <a:t>結論與未來展望</a:t>
            </a:r>
            <a:endParaRPr lang="zh-TW" altLang="en-US" dirty="0">
              <a:latin typeface="標楷體" panose="03000509000000000000" pitchFamily="65" charset="-120"/>
              <a:ea typeface="標楷體" panose="03000509000000000000" pitchFamily="65" charset="-120"/>
            </a:endParaRPr>
          </a:p>
        </p:txBody>
      </p:sp>
      <p:sp>
        <p:nvSpPr>
          <p:cNvPr id="4" name="投影片編號版面配置區 3">
            <a:extLst>
              <a:ext uri="{FF2B5EF4-FFF2-40B4-BE49-F238E27FC236}">
                <a16:creationId xmlns:a16="http://schemas.microsoft.com/office/drawing/2014/main" id="{993D6FF5-0BC8-4374-B443-1972AD8693A0}"/>
              </a:ext>
            </a:extLst>
          </p:cNvPr>
          <p:cNvSpPr>
            <a:spLocks noGrp="1"/>
          </p:cNvSpPr>
          <p:nvPr>
            <p:ph type="sldNum" sz="quarter" idx="12"/>
          </p:nvPr>
        </p:nvSpPr>
        <p:spPr/>
        <p:txBody>
          <a:bodyPr/>
          <a:lstStyle/>
          <a:p>
            <a:fld id="{E5C60907-9731-46B4-A33D-FDF5DC3BFF3C}" type="slidenum">
              <a:rPr lang="zh-TW" altLang="en-US" smtClean="0"/>
              <a:t>2</a:t>
            </a:fld>
            <a:endParaRPr lang="zh-TW" altLang="en-US"/>
          </a:p>
        </p:txBody>
      </p:sp>
    </p:spTree>
    <p:extLst>
      <p:ext uri="{BB962C8B-B14F-4D97-AF65-F5344CB8AC3E}">
        <p14:creationId xmlns:p14="http://schemas.microsoft.com/office/powerpoint/2010/main" val="23701615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2323169" y="532486"/>
            <a:ext cx="7602496" cy="646331"/>
          </a:xfrm>
          <a:prstGeom prst="rect">
            <a:avLst/>
          </a:prstGeom>
          <a:noFill/>
        </p:spPr>
        <p:txBody>
          <a:bodyPr wrap="square" rtlCol="0">
            <a:spAutoFit/>
          </a:bodyPr>
          <a:lstStyle/>
          <a:p>
            <a:r>
              <a:rPr lang="en-US" altLang="zh-TW" sz="3600" dirty="0">
                <a:latin typeface="+mj-lt"/>
                <a:ea typeface="標楷體" panose="03000509000000000000" pitchFamily="65" charset="-120"/>
              </a:rPr>
              <a:t>CNN-based Interpretable Model</a:t>
            </a:r>
            <a:r>
              <a:rPr lang="zh-TW" altLang="en-US" sz="3600" dirty="0">
                <a:latin typeface="+mj-lt"/>
                <a:ea typeface="標楷體" panose="03000509000000000000" pitchFamily="65" charset="-120"/>
              </a:rPr>
              <a:t> </a:t>
            </a:r>
            <a:r>
              <a:rPr lang="en-US" altLang="zh-TW" sz="3600" dirty="0"/>
              <a:t>(4/6)</a:t>
            </a:r>
            <a:endParaRPr lang="zh-TW" altLang="en-US" sz="3600" dirty="0">
              <a:solidFill>
                <a:srgbClr val="000000"/>
              </a:solidFill>
              <a:latin typeface="標楷體" panose="03000509000000000000" pitchFamily="65" charset="-120"/>
              <a:ea typeface="標楷體" panose="03000509000000000000" pitchFamily="65" charset="-120"/>
            </a:endParaRPr>
          </a:p>
        </p:txBody>
      </p:sp>
      <p:sp>
        <p:nvSpPr>
          <p:cNvPr id="2" name="文字方塊 1">
            <a:extLst>
              <a:ext uri="{FF2B5EF4-FFF2-40B4-BE49-F238E27FC236}">
                <a16:creationId xmlns:a16="http://schemas.microsoft.com/office/drawing/2014/main" id="{61EDE1BB-7398-E012-A3B9-B2350876A379}"/>
              </a:ext>
            </a:extLst>
          </p:cNvPr>
          <p:cNvSpPr txBox="1"/>
          <p:nvPr/>
        </p:nvSpPr>
        <p:spPr>
          <a:xfrm>
            <a:off x="1072325" y="1439924"/>
            <a:ext cx="10047341" cy="1938992"/>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latin typeface="+mj-lt"/>
                <a:ea typeface="標楷體" panose="03000509000000000000" pitchFamily="65" charset="-120"/>
              </a:rPr>
              <a:t>特徵映射圖</a:t>
            </a:r>
            <a:r>
              <a:rPr lang="en-US" altLang="zh-TW" sz="2400" dirty="0">
                <a:latin typeface="+mj-lt"/>
                <a:ea typeface="標楷體" panose="03000509000000000000" pitchFamily="65" charset="-120"/>
              </a:rPr>
              <a:t>(Feature Map, FM)</a:t>
            </a:r>
            <a:r>
              <a:rPr lang="zh-TW" altLang="en-US" sz="2400" dirty="0">
                <a:latin typeface="+mj-lt"/>
                <a:ea typeface="標楷體" panose="03000509000000000000" pitchFamily="65" charset="-120"/>
              </a:rPr>
              <a:t>：</a:t>
            </a:r>
            <a:r>
              <a:rPr lang="zh-TW" altLang="en-US" sz="2400" dirty="0"/>
              <a:t>每層的高斯卷積模組的濾波器</a:t>
            </a:r>
            <a:endParaRPr lang="en-US" altLang="zh-TW" sz="2400" dirty="0"/>
          </a:p>
          <a:p>
            <a:pPr marL="342900" indent="-342900">
              <a:buFont typeface="Arial" panose="020B0604020202020204" pitchFamily="34" charset="0"/>
              <a:buChar char="•"/>
            </a:pPr>
            <a:r>
              <a:rPr lang="zh-TW" altLang="en-US" sz="2400" dirty="0"/>
              <a:t>特徵映射響應圖 </a:t>
            </a:r>
            <a:r>
              <a:rPr lang="en-US" altLang="zh-TW" sz="2400" dirty="0"/>
              <a:t>(Response Map, RM)</a:t>
            </a:r>
            <a:r>
              <a:rPr lang="zh-TW" altLang="en-US" sz="2400" dirty="0"/>
              <a:t>：一組輸入在每層經過高斯卷積模組和特徵增強模組後的輸出</a:t>
            </a:r>
            <a:endParaRPr lang="en-US" altLang="zh-TW" sz="2400" dirty="0"/>
          </a:p>
          <a:p>
            <a:pPr marL="342900" indent="-342900">
              <a:buFont typeface="Arial" panose="020B0604020202020204" pitchFamily="34" charset="0"/>
              <a:buChar char="•"/>
            </a:pPr>
            <a:r>
              <a:rPr lang="zh-TW" altLang="en-US" sz="2400" dirty="0"/>
              <a:t>特徵映射圖之對應影像 </a:t>
            </a:r>
            <a:r>
              <a:rPr lang="en-US" altLang="zh-TW" sz="2400" dirty="0"/>
              <a:t>(Corresponding Image, CI)</a:t>
            </a:r>
            <a:r>
              <a:rPr lang="zh-TW" altLang="en-US" sz="2400" dirty="0"/>
              <a:t>：與濾波器有著最大反應的影像</a:t>
            </a:r>
            <a:endParaRPr lang="en-US" altLang="zh-TW" sz="2400" dirty="0">
              <a:latin typeface="+mj-lt"/>
              <a:ea typeface="標楷體" panose="03000509000000000000" pitchFamily="65" charset="-120"/>
            </a:endParaRPr>
          </a:p>
        </p:txBody>
      </p:sp>
      <p:sp>
        <p:nvSpPr>
          <p:cNvPr id="4" name="投影片編號版面配置區 3">
            <a:extLst>
              <a:ext uri="{FF2B5EF4-FFF2-40B4-BE49-F238E27FC236}">
                <a16:creationId xmlns:a16="http://schemas.microsoft.com/office/drawing/2014/main" id="{252EF547-5622-42A0-AC0D-A6CF3FCBF0CE}"/>
              </a:ext>
            </a:extLst>
          </p:cNvPr>
          <p:cNvSpPr>
            <a:spLocks noGrp="1"/>
          </p:cNvSpPr>
          <p:nvPr>
            <p:ph type="sldNum" sz="quarter" idx="12"/>
          </p:nvPr>
        </p:nvSpPr>
        <p:spPr/>
        <p:txBody>
          <a:bodyPr/>
          <a:lstStyle/>
          <a:p>
            <a:fld id="{E5C60907-9731-46B4-A33D-FDF5DC3BFF3C}" type="slidenum">
              <a:rPr lang="zh-TW" altLang="en-US" smtClean="0"/>
              <a:t>20</a:t>
            </a:fld>
            <a:endParaRPr lang="zh-TW" altLang="en-US"/>
          </a:p>
        </p:txBody>
      </p:sp>
      <p:pic>
        <p:nvPicPr>
          <p:cNvPr id="5" name="圖片 4">
            <a:extLst>
              <a:ext uri="{FF2B5EF4-FFF2-40B4-BE49-F238E27FC236}">
                <a16:creationId xmlns:a16="http://schemas.microsoft.com/office/drawing/2014/main" id="{40F6ACD4-9B16-45DF-85C4-D51AA6474B06}"/>
              </a:ext>
            </a:extLst>
          </p:cNvPr>
          <p:cNvPicPr>
            <a:picLocks noChangeAspect="1"/>
          </p:cNvPicPr>
          <p:nvPr/>
        </p:nvPicPr>
        <p:blipFill>
          <a:blip r:embed="rId2"/>
          <a:stretch>
            <a:fillRect/>
          </a:stretch>
        </p:blipFill>
        <p:spPr>
          <a:xfrm>
            <a:off x="4200098" y="3223458"/>
            <a:ext cx="3848637" cy="3134162"/>
          </a:xfrm>
          <a:prstGeom prst="rect">
            <a:avLst/>
          </a:prstGeom>
        </p:spPr>
      </p:pic>
    </p:spTree>
    <p:extLst>
      <p:ext uri="{BB962C8B-B14F-4D97-AF65-F5344CB8AC3E}">
        <p14:creationId xmlns:p14="http://schemas.microsoft.com/office/powerpoint/2010/main" val="214821475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2323169" y="532486"/>
            <a:ext cx="7602496" cy="646331"/>
          </a:xfrm>
          <a:prstGeom prst="rect">
            <a:avLst/>
          </a:prstGeom>
          <a:noFill/>
        </p:spPr>
        <p:txBody>
          <a:bodyPr wrap="square" rtlCol="0">
            <a:spAutoFit/>
          </a:bodyPr>
          <a:lstStyle/>
          <a:p>
            <a:r>
              <a:rPr lang="en-US" altLang="zh-TW" sz="3600" dirty="0">
                <a:latin typeface="+mj-lt"/>
                <a:ea typeface="標楷體" panose="03000509000000000000" pitchFamily="65" charset="-120"/>
              </a:rPr>
              <a:t>CNN-based Interpretable Model</a:t>
            </a:r>
            <a:r>
              <a:rPr lang="zh-TW" altLang="en-US" sz="3600" dirty="0">
                <a:latin typeface="+mj-lt"/>
                <a:ea typeface="標楷體" panose="03000509000000000000" pitchFamily="65" charset="-120"/>
              </a:rPr>
              <a:t> </a:t>
            </a:r>
            <a:r>
              <a:rPr lang="en-US" altLang="zh-TW" sz="3600" dirty="0"/>
              <a:t>(5/6)</a:t>
            </a:r>
            <a:endParaRPr lang="zh-TW" altLang="en-US" sz="3600" dirty="0">
              <a:solidFill>
                <a:srgbClr val="000000"/>
              </a:solidFill>
              <a:latin typeface="標楷體" panose="03000509000000000000" pitchFamily="65" charset="-120"/>
              <a:ea typeface="標楷體" panose="03000509000000000000" pitchFamily="65" charset="-120"/>
            </a:endParaRPr>
          </a:p>
        </p:txBody>
      </p:sp>
      <p:sp>
        <p:nvSpPr>
          <p:cNvPr id="2" name="文字方塊 1">
            <a:extLst>
              <a:ext uri="{FF2B5EF4-FFF2-40B4-BE49-F238E27FC236}">
                <a16:creationId xmlns:a16="http://schemas.microsoft.com/office/drawing/2014/main" id="{61EDE1BB-7398-E012-A3B9-B2350876A379}"/>
              </a:ext>
            </a:extLst>
          </p:cNvPr>
          <p:cNvSpPr txBox="1"/>
          <p:nvPr/>
        </p:nvSpPr>
        <p:spPr>
          <a:xfrm>
            <a:off x="1072325" y="1439924"/>
            <a:ext cx="10047341" cy="2677656"/>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t>特徵圖對應法：</a:t>
            </a:r>
            <a:endParaRPr lang="en-US" altLang="zh-TW" sz="2400" dirty="0"/>
          </a:p>
          <a:p>
            <a:pPr marL="914400" lvl="1" indent="-457200">
              <a:buFont typeface="+mj-lt"/>
              <a:buAutoNum type="arabicPeriod"/>
            </a:pPr>
            <a:r>
              <a:rPr lang="zh-TW" altLang="en-US" sz="2400" dirty="0"/>
              <a:t>視覺化輸入影像中每個區塊在模型中每層的 </a:t>
            </a:r>
            <a:r>
              <a:rPr lang="en-US" altLang="zh-TW" sz="2400" dirty="0"/>
              <a:t>RM </a:t>
            </a:r>
            <a:r>
              <a:rPr lang="zh-TW" altLang="en-US" sz="2400" dirty="0"/>
              <a:t>並找出 </a:t>
            </a:r>
            <a:r>
              <a:rPr lang="en-US" altLang="zh-TW" sz="2400" dirty="0"/>
              <a:t>RM </a:t>
            </a:r>
            <a:r>
              <a:rPr lang="zh-TW" altLang="en-US" sz="2400" dirty="0"/>
              <a:t>中最大反應</a:t>
            </a:r>
            <a:endParaRPr lang="en-US" altLang="zh-TW" sz="2400" dirty="0"/>
          </a:p>
          <a:p>
            <a:pPr marL="914400" lvl="1" indent="-457200">
              <a:buFont typeface="+mj-lt"/>
              <a:buAutoNum type="arabicPeriod"/>
            </a:pPr>
            <a:r>
              <a:rPr lang="zh-TW" altLang="en-US" sz="2400" dirty="0"/>
              <a:t>從 </a:t>
            </a:r>
            <a:r>
              <a:rPr lang="en-US" altLang="zh-TW" sz="2400" dirty="0"/>
              <a:t>RM </a:t>
            </a:r>
            <a:r>
              <a:rPr lang="zh-TW" altLang="en-US" sz="2400" dirty="0"/>
              <a:t>最大反應找出造成反應的 </a:t>
            </a:r>
            <a:r>
              <a:rPr lang="en-US" altLang="zh-TW" sz="2400" dirty="0"/>
              <a:t>FM</a:t>
            </a:r>
          </a:p>
          <a:p>
            <a:pPr marL="914400" lvl="1" indent="-457200">
              <a:buFont typeface="+mj-lt"/>
              <a:buAutoNum type="arabicPeriod"/>
            </a:pPr>
            <a:r>
              <a:rPr lang="zh-TW" altLang="en-US" sz="2400" dirty="0"/>
              <a:t>根據 </a:t>
            </a:r>
            <a:r>
              <a:rPr lang="en-US" altLang="zh-TW" sz="2400" dirty="0"/>
              <a:t>FM </a:t>
            </a:r>
            <a:r>
              <a:rPr lang="zh-TW" altLang="en-US" sz="2400" dirty="0"/>
              <a:t>和 </a:t>
            </a:r>
            <a:r>
              <a:rPr lang="en-US" altLang="zh-TW" sz="2400" dirty="0"/>
              <a:t>CI </a:t>
            </a:r>
            <a:r>
              <a:rPr lang="zh-TW" altLang="en-US" sz="2400" dirty="0"/>
              <a:t>的對應關係，找出該 </a:t>
            </a:r>
            <a:r>
              <a:rPr lang="en-US" altLang="zh-TW" sz="2400" dirty="0"/>
              <a:t>FM </a:t>
            </a:r>
            <a:r>
              <a:rPr lang="zh-TW" altLang="en-US" sz="2400" dirty="0"/>
              <a:t>對應之 </a:t>
            </a:r>
            <a:r>
              <a:rPr lang="en-US" altLang="zh-TW" sz="2400" dirty="0"/>
              <a:t>CI</a:t>
            </a:r>
          </a:p>
          <a:p>
            <a:pPr marL="914400" lvl="1" indent="-457200">
              <a:buFont typeface="+mj-lt"/>
              <a:buAutoNum type="arabicPeriod"/>
            </a:pPr>
            <a:r>
              <a:rPr lang="zh-TW" altLang="en-US" sz="2400" dirty="0"/>
              <a:t>利用每個區塊的 </a:t>
            </a:r>
            <a:r>
              <a:rPr lang="en-US" altLang="zh-TW" sz="2400" dirty="0"/>
              <a:t>CI </a:t>
            </a:r>
            <a:r>
              <a:rPr lang="zh-TW" altLang="en-US" sz="2400" dirty="0"/>
              <a:t>根據原本的位置組合出輸入影像</a:t>
            </a:r>
            <a:endParaRPr lang="en-US" altLang="zh-TW" sz="2400" dirty="0"/>
          </a:p>
          <a:p>
            <a:pPr lvl="1"/>
            <a:endParaRPr lang="en-US" altLang="zh-TW" sz="2400" dirty="0"/>
          </a:p>
        </p:txBody>
      </p:sp>
      <p:sp>
        <p:nvSpPr>
          <p:cNvPr id="4" name="投影片編號版面配置區 3">
            <a:extLst>
              <a:ext uri="{FF2B5EF4-FFF2-40B4-BE49-F238E27FC236}">
                <a16:creationId xmlns:a16="http://schemas.microsoft.com/office/drawing/2014/main" id="{252EF547-5622-42A0-AC0D-A6CF3FCBF0CE}"/>
              </a:ext>
            </a:extLst>
          </p:cNvPr>
          <p:cNvSpPr>
            <a:spLocks noGrp="1"/>
          </p:cNvSpPr>
          <p:nvPr>
            <p:ph type="sldNum" sz="quarter" idx="12"/>
          </p:nvPr>
        </p:nvSpPr>
        <p:spPr/>
        <p:txBody>
          <a:bodyPr/>
          <a:lstStyle/>
          <a:p>
            <a:fld id="{E5C60907-9731-46B4-A33D-FDF5DC3BFF3C}" type="slidenum">
              <a:rPr lang="zh-TW" altLang="en-US" smtClean="0"/>
              <a:t>21</a:t>
            </a:fld>
            <a:endParaRPr lang="zh-TW" altLang="en-US"/>
          </a:p>
        </p:txBody>
      </p:sp>
      <p:pic>
        <p:nvPicPr>
          <p:cNvPr id="6" name="圖片 5">
            <a:extLst>
              <a:ext uri="{FF2B5EF4-FFF2-40B4-BE49-F238E27FC236}">
                <a16:creationId xmlns:a16="http://schemas.microsoft.com/office/drawing/2014/main" id="{70F92841-34AE-417F-AA4D-551C0187C637}"/>
              </a:ext>
            </a:extLst>
          </p:cNvPr>
          <p:cNvPicPr>
            <a:picLocks noChangeAspect="1"/>
          </p:cNvPicPr>
          <p:nvPr/>
        </p:nvPicPr>
        <p:blipFill>
          <a:blip r:embed="rId2"/>
          <a:stretch>
            <a:fillRect/>
          </a:stretch>
        </p:blipFill>
        <p:spPr>
          <a:xfrm>
            <a:off x="2455803" y="4043417"/>
            <a:ext cx="6621829" cy="2066686"/>
          </a:xfrm>
          <a:prstGeom prst="rect">
            <a:avLst/>
          </a:prstGeom>
        </p:spPr>
      </p:pic>
    </p:spTree>
    <p:extLst>
      <p:ext uri="{BB962C8B-B14F-4D97-AF65-F5344CB8AC3E}">
        <p14:creationId xmlns:p14="http://schemas.microsoft.com/office/powerpoint/2010/main" val="276806753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2323169" y="532486"/>
            <a:ext cx="7602496" cy="646331"/>
          </a:xfrm>
          <a:prstGeom prst="rect">
            <a:avLst/>
          </a:prstGeom>
          <a:noFill/>
        </p:spPr>
        <p:txBody>
          <a:bodyPr wrap="square" rtlCol="0">
            <a:spAutoFit/>
          </a:bodyPr>
          <a:lstStyle/>
          <a:p>
            <a:r>
              <a:rPr lang="en-US" altLang="zh-TW" sz="3600" dirty="0">
                <a:latin typeface="+mj-lt"/>
                <a:ea typeface="標楷體" panose="03000509000000000000" pitchFamily="65" charset="-120"/>
              </a:rPr>
              <a:t>CNN-based Interpretable Model</a:t>
            </a:r>
            <a:r>
              <a:rPr lang="zh-TW" altLang="en-US" sz="3600" dirty="0">
                <a:latin typeface="+mj-lt"/>
                <a:ea typeface="標楷體" panose="03000509000000000000" pitchFamily="65" charset="-120"/>
              </a:rPr>
              <a:t> </a:t>
            </a:r>
            <a:r>
              <a:rPr lang="en-US" altLang="zh-TW" sz="3600" dirty="0"/>
              <a:t>(6/6)</a:t>
            </a:r>
            <a:endParaRPr lang="zh-TW" altLang="en-US" sz="3600" dirty="0">
              <a:solidFill>
                <a:srgbClr val="000000"/>
              </a:solidFill>
              <a:latin typeface="標楷體" panose="03000509000000000000" pitchFamily="65" charset="-120"/>
              <a:ea typeface="標楷體" panose="03000509000000000000" pitchFamily="65" charset="-120"/>
            </a:endParaRPr>
          </a:p>
        </p:txBody>
      </p:sp>
      <p:sp>
        <p:nvSpPr>
          <p:cNvPr id="2" name="文字方塊 1">
            <a:extLst>
              <a:ext uri="{FF2B5EF4-FFF2-40B4-BE49-F238E27FC236}">
                <a16:creationId xmlns:a16="http://schemas.microsoft.com/office/drawing/2014/main" id="{61EDE1BB-7398-E012-A3B9-B2350876A379}"/>
              </a:ext>
            </a:extLst>
          </p:cNvPr>
          <p:cNvSpPr txBox="1"/>
          <p:nvPr/>
        </p:nvSpPr>
        <p:spPr>
          <a:xfrm>
            <a:off x="1100746" y="2644170"/>
            <a:ext cx="10047341" cy="1569660"/>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t>全連接層權重對應法：</a:t>
            </a:r>
            <a:endParaRPr lang="en-US" altLang="zh-TW" sz="2400" dirty="0"/>
          </a:p>
          <a:p>
            <a:pPr marL="914400" lvl="1" indent="-457200">
              <a:buFont typeface="Arial" panose="020B0604020202020204" pitchFamily="34" charset="0"/>
              <a:buChar char="•"/>
            </a:pPr>
            <a:r>
              <a:rPr lang="zh-TW" altLang="en-US" sz="2400" dirty="0"/>
              <a:t>將全連接層的輸入 </a:t>
            </a:r>
            <a:r>
              <a:rPr lang="en-US" altLang="zh-TW" sz="2400" dirty="0"/>
              <a:t>x </a:t>
            </a:r>
            <a:r>
              <a:rPr lang="zh-TW" altLang="en-US" sz="2400" dirty="0"/>
              <a:t>和 全連接層的權重 </a:t>
            </a:r>
            <a:r>
              <a:rPr lang="en-US" altLang="zh-TW" sz="2400" dirty="0"/>
              <a:t>w </a:t>
            </a:r>
            <a:r>
              <a:rPr lang="zh-TW" altLang="en-US" sz="2400" dirty="0"/>
              <a:t>的乘積視為 </a:t>
            </a:r>
            <a:r>
              <a:rPr lang="en-US" altLang="zh-TW" sz="2400" dirty="0"/>
              <a:t>RM</a:t>
            </a:r>
          </a:p>
          <a:p>
            <a:pPr marL="914400" lvl="1" indent="-457200">
              <a:buFont typeface="Arial" panose="020B0604020202020204" pitchFamily="34" charset="0"/>
              <a:buChar char="•"/>
            </a:pPr>
            <a:r>
              <a:rPr lang="zh-TW" altLang="en-US" sz="2400" dirty="0"/>
              <a:t>對應之 </a:t>
            </a:r>
            <a:r>
              <a:rPr lang="en-US" altLang="zh-TW" sz="2400" dirty="0"/>
              <a:t>FM </a:t>
            </a:r>
            <a:r>
              <a:rPr lang="zh-TW" altLang="en-US" sz="2400" dirty="0"/>
              <a:t>為最後一個 </a:t>
            </a:r>
            <a:r>
              <a:rPr lang="en-US" altLang="zh-TW" sz="2400" dirty="0"/>
              <a:t>Block </a:t>
            </a:r>
            <a:r>
              <a:rPr lang="zh-TW" altLang="en-US" sz="2400" dirty="0"/>
              <a:t>的 </a:t>
            </a:r>
            <a:r>
              <a:rPr lang="en-US" altLang="zh-TW" sz="2400" dirty="0"/>
              <a:t>FM</a:t>
            </a:r>
          </a:p>
          <a:p>
            <a:pPr marL="914400" lvl="1" indent="-457200">
              <a:buFont typeface="Arial" panose="020B0604020202020204" pitchFamily="34" charset="0"/>
              <a:buChar char="•"/>
            </a:pPr>
            <a:r>
              <a:rPr lang="zh-TW" altLang="en-US" sz="2400" dirty="0"/>
              <a:t>透過此 </a:t>
            </a:r>
            <a:r>
              <a:rPr lang="en-US" altLang="zh-TW" sz="2400" dirty="0"/>
              <a:t>FM </a:t>
            </a:r>
            <a:r>
              <a:rPr lang="zh-TW" altLang="en-US" sz="2400" dirty="0"/>
              <a:t>找到 </a:t>
            </a:r>
            <a:r>
              <a:rPr lang="en-US" altLang="zh-TW" sz="2400" dirty="0"/>
              <a:t>CI</a:t>
            </a:r>
          </a:p>
        </p:txBody>
      </p:sp>
      <p:sp>
        <p:nvSpPr>
          <p:cNvPr id="4" name="投影片編號版面配置區 3">
            <a:extLst>
              <a:ext uri="{FF2B5EF4-FFF2-40B4-BE49-F238E27FC236}">
                <a16:creationId xmlns:a16="http://schemas.microsoft.com/office/drawing/2014/main" id="{252EF547-5622-42A0-AC0D-A6CF3FCBF0CE}"/>
              </a:ext>
            </a:extLst>
          </p:cNvPr>
          <p:cNvSpPr>
            <a:spLocks noGrp="1"/>
          </p:cNvSpPr>
          <p:nvPr>
            <p:ph type="sldNum" sz="quarter" idx="12"/>
          </p:nvPr>
        </p:nvSpPr>
        <p:spPr/>
        <p:txBody>
          <a:bodyPr/>
          <a:lstStyle/>
          <a:p>
            <a:fld id="{E5C60907-9731-46B4-A33D-FDF5DC3BFF3C}" type="slidenum">
              <a:rPr lang="zh-TW" altLang="en-US" smtClean="0"/>
              <a:t>22</a:t>
            </a:fld>
            <a:endParaRPr lang="zh-TW" altLang="en-US"/>
          </a:p>
        </p:txBody>
      </p:sp>
    </p:spTree>
    <p:extLst>
      <p:ext uri="{BB962C8B-B14F-4D97-AF65-F5344CB8AC3E}">
        <p14:creationId xmlns:p14="http://schemas.microsoft.com/office/powerpoint/2010/main" val="156964067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字方塊 5">
            <a:extLst>
              <a:ext uri="{FF2B5EF4-FFF2-40B4-BE49-F238E27FC236}">
                <a16:creationId xmlns:a16="http://schemas.microsoft.com/office/drawing/2014/main" id="{6168CD71-7CC6-7B7A-D280-9E7DA89612DD}"/>
              </a:ext>
            </a:extLst>
          </p:cNvPr>
          <p:cNvSpPr txBox="1"/>
          <p:nvPr/>
        </p:nvSpPr>
        <p:spPr>
          <a:xfrm>
            <a:off x="1605607" y="1391787"/>
            <a:ext cx="10149410" cy="4832092"/>
          </a:xfrm>
          <a:prstGeom prst="rect">
            <a:avLst/>
          </a:prstGeom>
          <a:noFill/>
        </p:spPr>
        <p:txBody>
          <a:bodyPr wrap="square" rtlCol="0">
            <a:spAutoFit/>
          </a:bodyPr>
          <a:lstStyle/>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研究動機與目的</a:t>
            </a:r>
            <a:endParaRPr lang="en-US" altLang="zh-TW" sz="2800" dirty="0">
              <a:solidFill>
                <a:schemeClr val="bg1">
                  <a:lumMod val="50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latin typeface="標楷體" panose="03000509000000000000" pitchFamily="65" charset="-120"/>
                <a:ea typeface="標楷體" panose="03000509000000000000" pitchFamily="65" charset="-120"/>
              </a:rPr>
              <a:t>背景知識與相關研究</a:t>
            </a:r>
            <a:endParaRPr lang="en-US" altLang="zh-TW" sz="28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背景知識</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solidFill>
                  <a:srgbClr val="000000"/>
                </a:solidFill>
                <a:latin typeface="標楷體" panose="03000509000000000000" pitchFamily="65" charset="-120"/>
                <a:ea typeface="標楷體" panose="03000509000000000000" pitchFamily="65" charset="-120"/>
              </a:rPr>
              <a:t>文獻回顧</a:t>
            </a:r>
            <a:endParaRPr lang="en-US" altLang="zh-TW" sz="2800" dirty="0">
              <a:solidFill>
                <a:srgbClr val="000000"/>
              </a:solidFill>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800" dirty="0"/>
              <a:t>可解釋性人工智慧的演進分類</a:t>
            </a:r>
            <a:endParaRPr lang="en-US" altLang="zh-TW" sz="2800" dirty="0"/>
          </a:p>
          <a:p>
            <a:pPr marL="1485900" lvl="2" indent="-571500">
              <a:buFont typeface="標楷體" panose="03000509000000000000" pitchFamily="65" charset="-120"/>
              <a:buChar char="–"/>
            </a:pPr>
            <a:r>
              <a:rPr lang="zh-TW" altLang="en-US" sz="2800" dirty="0"/>
              <a:t>對於 </a:t>
            </a:r>
            <a:r>
              <a:rPr lang="en-US" altLang="zh-TW" sz="2800" dirty="0"/>
              <a:t>Ante-hoc Explainable Model </a:t>
            </a:r>
            <a:r>
              <a:rPr lang="zh-TW" altLang="en-US" sz="2800" dirty="0"/>
              <a:t>之研究</a:t>
            </a:r>
            <a:endParaRPr lang="en-US" altLang="zh-TW" sz="2800" dirty="0"/>
          </a:p>
          <a:p>
            <a:pPr marL="1485900" lvl="2" indent="-571500">
              <a:buFont typeface="標楷體" panose="03000509000000000000" pitchFamily="65" charset="-120"/>
              <a:buChar char="–"/>
            </a:pPr>
            <a:r>
              <a:rPr lang="zh-TW" altLang="en-US" sz="2800" dirty="0"/>
              <a:t>對於 </a:t>
            </a:r>
            <a:r>
              <a:rPr lang="en-US" altLang="zh-TW" sz="2800" dirty="0"/>
              <a:t>Post-hoc Explainable Method </a:t>
            </a:r>
            <a:r>
              <a:rPr lang="zh-TW" altLang="en-US" sz="2800" dirty="0"/>
              <a:t>之研究</a:t>
            </a:r>
            <a:endParaRPr lang="en-US" altLang="zh-TW" sz="2800" dirty="0"/>
          </a:p>
          <a:p>
            <a:pPr marL="1485900" lvl="2" indent="-571500">
              <a:buFont typeface="標楷體" panose="03000509000000000000" pitchFamily="65" charset="-120"/>
              <a:buChar char="–"/>
            </a:pPr>
            <a:r>
              <a:rPr lang="zh-TW" altLang="en-US" sz="2800" dirty="0"/>
              <a:t>近年可解釋性模型趨勢之研究</a:t>
            </a:r>
            <a:endParaRPr lang="en-US" altLang="zh-TW" sz="2800" dirty="0">
              <a:solidFill>
                <a:schemeClr val="bg1">
                  <a:lumMod val="50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研究方法</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實驗設計以及成果</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結論與未來展望</a:t>
            </a:r>
          </a:p>
        </p:txBody>
      </p:sp>
      <p:sp>
        <p:nvSpPr>
          <p:cNvPr id="7" name="文字方塊 6">
            <a:extLst>
              <a:ext uri="{FF2B5EF4-FFF2-40B4-BE49-F238E27FC236}">
                <a16:creationId xmlns:a16="http://schemas.microsoft.com/office/drawing/2014/main" id="{427B00BF-808D-60E6-E7BF-DBB238FD7A4B}"/>
              </a:ext>
            </a:extLst>
          </p:cNvPr>
          <p:cNvSpPr txBox="1"/>
          <p:nvPr/>
        </p:nvSpPr>
        <p:spPr>
          <a:xfrm>
            <a:off x="699901" y="587000"/>
            <a:ext cx="1811413" cy="646331"/>
          </a:xfrm>
          <a:prstGeom prst="rect">
            <a:avLst/>
          </a:prstGeom>
          <a:noFill/>
        </p:spPr>
        <p:txBody>
          <a:bodyPr wrap="square" rtlCol="0">
            <a:spAutoFit/>
          </a:bodyPr>
          <a:lstStyle/>
          <a:p>
            <a:pPr algn="ctr"/>
            <a:r>
              <a:rPr lang="zh-TW" altLang="en-US" sz="3600" dirty="0">
                <a:latin typeface="標楷體" panose="03000509000000000000" pitchFamily="65" charset="-120"/>
                <a:ea typeface="標楷體" panose="03000509000000000000" pitchFamily="65" charset="-120"/>
              </a:rPr>
              <a:t>大綱</a:t>
            </a:r>
          </a:p>
        </p:txBody>
      </p:sp>
      <p:sp>
        <p:nvSpPr>
          <p:cNvPr id="3" name="投影片編號版面配置區 2">
            <a:extLst>
              <a:ext uri="{FF2B5EF4-FFF2-40B4-BE49-F238E27FC236}">
                <a16:creationId xmlns:a16="http://schemas.microsoft.com/office/drawing/2014/main" id="{FA269767-E227-40EB-B937-6F68BF8830AA}"/>
              </a:ext>
            </a:extLst>
          </p:cNvPr>
          <p:cNvSpPr>
            <a:spLocks noGrp="1"/>
          </p:cNvSpPr>
          <p:nvPr>
            <p:ph type="sldNum" sz="quarter" idx="12"/>
          </p:nvPr>
        </p:nvSpPr>
        <p:spPr/>
        <p:txBody>
          <a:bodyPr/>
          <a:lstStyle/>
          <a:p>
            <a:fld id="{E5C60907-9731-46B4-A33D-FDF5DC3BFF3C}" type="slidenum">
              <a:rPr lang="zh-TW" altLang="en-US" smtClean="0"/>
              <a:t>23</a:t>
            </a:fld>
            <a:endParaRPr lang="zh-TW" altLang="en-US"/>
          </a:p>
        </p:txBody>
      </p:sp>
    </p:spTree>
    <p:extLst>
      <p:ext uri="{BB962C8B-B14F-4D97-AF65-F5344CB8AC3E}">
        <p14:creationId xmlns:p14="http://schemas.microsoft.com/office/powerpoint/2010/main" val="11601010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2958280" y="438263"/>
            <a:ext cx="6275439" cy="646331"/>
          </a:xfrm>
          <a:prstGeom prst="rect">
            <a:avLst/>
          </a:prstGeom>
          <a:noFill/>
        </p:spPr>
        <p:txBody>
          <a:bodyPr wrap="square" rtlCol="0">
            <a:spAutoFit/>
          </a:bodyPr>
          <a:lstStyle/>
          <a:p>
            <a:pPr marL="0" lvl="2"/>
            <a:r>
              <a:rPr lang="zh-TW" altLang="en-US" sz="3600" dirty="0"/>
              <a:t>可解釋性人工智慧的演進分類</a:t>
            </a:r>
            <a:endParaRPr lang="en-US" altLang="zh-TW" sz="3600" dirty="0"/>
          </a:p>
        </p:txBody>
      </p:sp>
      <p:sp>
        <p:nvSpPr>
          <p:cNvPr id="3" name="投影片編號版面配置區 2">
            <a:extLst>
              <a:ext uri="{FF2B5EF4-FFF2-40B4-BE49-F238E27FC236}">
                <a16:creationId xmlns:a16="http://schemas.microsoft.com/office/drawing/2014/main" id="{D322F6CF-534D-400D-83C3-0A18D8797DB8}"/>
              </a:ext>
            </a:extLst>
          </p:cNvPr>
          <p:cNvSpPr>
            <a:spLocks noGrp="1"/>
          </p:cNvSpPr>
          <p:nvPr>
            <p:ph type="sldNum" sz="quarter" idx="12"/>
          </p:nvPr>
        </p:nvSpPr>
        <p:spPr/>
        <p:txBody>
          <a:bodyPr/>
          <a:lstStyle/>
          <a:p>
            <a:fld id="{E5C60907-9731-46B4-A33D-FDF5DC3BFF3C}" type="slidenum">
              <a:rPr lang="zh-TW" altLang="en-US" smtClean="0"/>
              <a:t>24</a:t>
            </a:fld>
            <a:endParaRPr lang="zh-TW" altLang="en-US"/>
          </a:p>
        </p:txBody>
      </p:sp>
      <p:pic>
        <p:nvPicPr>
          <p:cNvPr id="10" name="圖片 9">
            <a:extLst>
              <a:ext uri="{FF2B5EF4-FFF2-40B4-BE49-F238E27FC236}">
                <a16:creationId xmlns:a16="http://schemas.microsoft.com/office/drawing/2014/main" id="{EAAE5960-B37B-4DC8-857F-7D0ED8E0BF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44887" y="1504222"/>
            <a:ext cx="7902223" cy="4019049"/>
          </a:xfrm>
          <a:prstGeom prst="rect">
            <a:avLst/>
          </a:prstGeom>
        </p:spPr>
      </p:pic>
    </p:spTree>
    <p:extLst>
      <p:ext uri="{BB962C8B-B14F-4D97-AF65-F5344CB8AC3E}">
        <p14:creationId xmlns:p14="http://schemas.microsoft.com/office/powerpoint/2010/main" val="150452820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1617752" y="500380"/>
            <a:ext cx="8956491" cy="646331"/>
          </a:xfrm>
          <a:prstGeom prst="rect">
            <a:avLst/>
          </a:prstGeom>
          <a:noFill/>
        </p:spPr>
        <p:txBody>
          <a:bodyPr wrap="none" rtlCol="0">
            <a:spAutoFit/>
          </a:bodyPr>
          <a:lstStyle/>
          <a:p>
            <a:pPr marL="0" lvl="2"/>
            <a:r>
              <a:rPr lang="zh-TW" altLang="en-US" sz="3600" dirty="0"/>
              <a:t>對於 </a:t>
            </a:r>
            <a:r>
              <a:rPr lang="en-US" altLang="zh-TW" sz="3600" dirty="0"/>
              <a:t>Ante-hoc Explainable Model </a:t>
            </a:r>
            <a:r>
              <a:rPr lang="zh-TW" altLang="en-US" sz="3600" dirty="0"/>
              <a:t>之研究</a:t>
            </a:r>
            <a:r>
              <a:rPr lang="en-US" altLang="zh-TW" sz="3600" dirty="0"/>
              <a:t>(1/2)</a:t>
            </a:r>
          </a:p>
        </p:txBody>
      </p:sp>
      <p:sp>
        <p:nvSpPr>
          <p:cNvPr id="3" name="投影片編號版面配置區 2">
            <a:extLst>
              <a:ext uri="{FF2B5EF4-FFF2-40B4-BE49-F238E27FC236}">
                <a16:creationId xmlns:a16="http://schemas.microsoft.com/office/drawing/2014/main" id="{C8EF085F-8DA2-49C9-B912-9B8D80011FAA}"/>
              </a:ext>
            </a:extLst>
          </p:cNvPr>
          <p:cNvSpPr>
            <a:spLocks noGrp="1"/>
          </p:cNvSpPr>
          <p:nvPr>
            <p:ph type="sldNum" sz="quarter" idx="12"/>
          </p:nvPr>
        </p:nvSpPr>
        <p:spPr/>
        <p:txBody>
          <a:bodyPr/>
          <a:lstStyle/>
          <a:p>
            <a:fld id="{E5C60907-9731-46B4-A33D-FDF5DC3BFF3C}" type="slidenum">
              <a:rPr lang="zh-TW" altLang="en-US" smtClean="0"/>
              <a:t>25</a:t>
            </a:fld>
            <a:endParaRPr lang="zh-TW" altLang="en-US"/>
          </a:p>
        </p:txBody>
      </p:sp>
      <p:sp>
        <p:nvSpPr>
          <p:cNvPr id="9" name="文字方塊 8">
            <a:extLst>
              <a:ext uri="{FF2B5EF4-FFF2-40B4-BE49-F238E27FC236}">
                <a16:creationId xmlns:a16="http://schemas.microsoft.com/office/drawing/2014/main" id="{BD3D1EC8-AC7F-47CA-8C00-E677D01509C6}"/>
              </a:ext>
            </a:extLst>
          </p:cNvPr>
          <p:cNvSpPr txBox="1"/>
          <p:nvPr/>
        </p:nvSpPr>
        <p:spPr>
          <a:xfrm>
            <a:off x="1072328" y="1536174"/>
            <a:ext cx="10047341" cy="3785652"/>
          </a:xfrm>
          <a:prstGeom prst="rect">
            <a:avLst/>
          </a:prstGeom>
          <a:noFill/>
        </p:spPr>
        <p:txBody>
          <a:bodyPr wrap="square" rtlCol="0">
            <a:spAutoFit/>
          </a:bodyPr>
          <a:lstStyle/>
          <a:p>
            <a:pPr marL="342900" indent="-342900">
              <a:buFont typeface="Arial" panose="020B0604020202020204" pitchFamily="34" charset="0"/>
              <a:buChar char="•"/>
            </a:pPr>
            <a:r>
              <a:rPr lang="en-US" altLang="zh-TW" sz="2400" dirty="0"/>
              <a:t>Ante-hoc explainable </a:t>
            </a:r>
            <a:r>
              <a:rPr lang="zh-TW" altLang="en-US" sz="2400" dirty="0"/>
              <a:t>模型 </a:t>
            </a:r>
            <a:r>
              <a:rPr lang="en-US" altLang="zh-TW" sz="2400" dirty="0"/>
              <a:t>(</a:t>
            </a:r>
            <a:r>
              <a:rPr lang="en-US" altLang="zh-TW" sz="2400" dirty="0" err="1"/>
              <a:t>Interently</a:t>
            </a:r>
            <a:r>
              <a:rPr lang="en-US" altLang="zh-TW" sz="2400" dirty="0"/>
              <a:t> Interpretable Models)</a:t>
            </a:r>
            <a:r>
              <a:rPr lang="zh-TW" altLang="en-US" sz="2400" dirty="0"/>
              <a:t>，在模型設計時就會考量可解釋性的需求，使得模型本身便具備產生解釋性的能力。</a:t>
            </a:r>
            <a:endParaRPr lang="en-US" altLang="zh-TW" sz="2400" dirty="0"/>
          </a:p>
          <a:p>
            <a:pPr marL="342900" indent="-342900">
              <a:buFont typeface="Arial" panose="020B0604020202020204" pitchFamily="34" charset="0"/>
              <a:buChar char="•"/>
            </a:pPr>
            <a:endParaRPr lang="en-US" altLang="zh-TW" sz="2400" dirty="0"/>
          </a:p>
          <a:p>
            <a:pPr marL="342900" indent="-342900">
              <a:buFont typeface="Arial" panose="020B0604020202020204" pitchFamily="34" charset="0"/>
              <a:buChar char="•"/>
            </a:pPr>
            <a:r>
              <a:rPr lang="zh-TW" altLang="en-US" sz="2400" dirty="0"/>
              <a:t>最著名的模型便是機器學習中的 </a:t>
            </a:r>
            <a:r>
              <a:rPr lang="en-US" altLang="zh-TW" sz="2400" dirty="0"/>
              <a:t>Decision Tree(DT)[16]</a:t>
            </a:r>
            <a:r>
              <a:rPr lang="zh-TW" altLang="en-US" sz="2400" dirty="0"/>
              <a:t>，</a:t>
            </a:r>
            <a:r>
              <a:rPr lang="en-US" altLang="zh-TW" sz="2400" dirty="0"/>
              <a:t>DT </a:t>
            </a:r>
            <a:r>
              <a:rPr lang="zh-TW" altLang="en-US" sz="2400" dirty="0"/>
              <a:t>透過一系列的規則去不斷進行抉擇並且可以很容易地被可視化，使得人們可以容易理解 </a:t>
            </a:r>
            <a:r>
              <a:rPr lang="en-US" altLang="zh-TW" sz="2400" dirty="0"/>
              <a:t>DT </a:t>
            </a:r>
            <a:r>
              <a:rPr lang="zh-TW" altLang="en-US" sz="2400" dirty="0"/>
              <a:t>的決策邏輯，</a:t>
            </a:r>
            <a:endParaRPr lang="en-US" altLang="zh-TW" sz="2400" dirty="0"/>
          </a:p>
          <a:p>
            <a:pPr marL="342900" indent="-342900">
              <a:buFont typeface="Arial" panose="020B0604020202020204" pitchFamily="34" charset="0"/>
              <a:buChar char="•"/>
            </a:pPr>
            <a:endParaRPr lang="en-US" altLang="zh-TW" sz="2400" dirty="0"/>
          </a:p>
          <a:p>
            <a:pPr marL="342900" indent="-342900">
              <a:buFont typeface="Arial" panose="020B0604020202020204" pitchFamily="34" charset="0"/>
              <a:buChar char="•"/>
            </a:pPr>
            <a:r>
              <a:rPr lang="zh-TW" altLang="en-US" sz="2400" dirty="0"/>
              <a:t>這類模型存在一個 問題便是必須再訓練模型前找出有效的特徵提取方法，模型的可解釋性 與準確度都會因為使用不同的特徵提取方法而造成很大的影響。</a:t>
            </a:r>
            <a:endParaRPr lang="en-US" altLang="zh-TW" sz="2400" dirty="0"/>
          </a:p>
        </p:txBody>
      </p:sp>
    </p:spTree>
    <p:extLst>
      <p:ext uri="{BB962C8B-B14F-4D97-AF65-F5344CB8AC3E}">
        <p14:creationId xmlns:p14="http://schemas.microsoft.com/office/powerpoint/2010/main" val="36359103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投影片編號版面配置區 2">
            <a:extLst>
              <a:ext uri="{FF2B5EF4-FFF2-40B4-BE49-F238E27FC236}">
                <a16:creationId xmlns:a16="http://schemas.microsoft.com/office/drawing/2014/main" id="{C8EF085F-8DA2-49C9-B912-9B8D80011FAA}"/>
              </a:ext>
            </a:extLst>
          </p:cNvPr>
          <p:cNvSpPr>
            <a:spLocks noGrp="1"/>
          </p:cNvSpPr>
          <p:nvPr>
            <p:ph type="sldNum" sz="quarter" idx="12"/>
          </p:nvPr>
        </p:nvSpPr>
        <p:spPr/>
        <p:txBody>
          <a:bodyPr/>
          <a:lstStyle/>
          <a:p>
            <a:fld id="{E5C60907-9731-46B4-A33D-FDF5DC3BFF3C}" type="slidenum">
              <a:rPr lang="zh-TW" altLang="en-US" smtClean="0"/>
              <a:t>26</a:t>
            </a:fld>
            <a:endParaRPr lang="zh-TW" altLang="en-US"/>
          </a:p>
        </p:txBody>
      </p:sp>
      <p:graphicFrame>
        <p:nvGraphicFramePr>
          <p:cNvPr id="4" name="表格 5">
            <a:extLst>
              <a:ext uri="{FF2B5EF4-FFF2-40B4-BE49-F238E27FC236}">
                <a16:creationId xmlns:a16="http://schemas.microsoft.com/office/drawing/2014/main" id="{85577CE6-0BAA-4451-A44E-FB5234EB54AB}"/>
              </a:ext>
            </a:extLst>
          </p:cNvPr>
          <p:cNvGraphicFramePr>
            <a:graphicFrameLocks noGrp="1"/>
          </p:cNvGraphicFramePr>
          <p:nvPr>
            <p:extLst>
              <p:ext uri="{D42A27DB-BD31-4B8C-83A1-F6EECF244321}">
                <p14:modId xmlns:p14="http://schemas.microsoft.com/office/powerpoint/2010/main" val="2677640819"/>
              </p:ext>
            </p:extLst>
          </p:nvPr>
        </p:nvGraphicFramePr>
        <p:xfrm>
          <a:off x="410497" y="2194506"/>
          <a:ext cx="11371004" cy="2839720"/>
        </p:xfrm>
        <a:graphic>
          <a:graphicData uri="http://schemas.openxmlformats.org/drawingml/2006/table">
            <a:tbl>
              <a:tblPr firstRow="1" bandRow="1">
                <a:tableStyleId>{00A15C55-8517-42AA-B614-E9B94910E393}</a:tableStyleId>
              </a:tblPr>
              <a:tblGrid>
                <a:gridCol w="1201294">
                  <a:extLst>
                    <a:ext uri="{9D8B030D-6E8A-4147-A177-3AD203B41FA5}">
                      <a16:colId xmlns:a16="http://schemas.microsoft.com/office/drawing/2014/main" val="859529840"/>
                    </a:ext>
                  </a:extLst>
                </a:gridCol>
                <a:gridCol w="1903241">
                  <a:extLst>
                    <a:ext uri="{9D8B030D-6E8A-4147-A177-3AD203B41FA5}">
                      <a16:colId xmlns:a16="http://schemas.microsoft.com/office/drawing/2014/main" val="3411915464"/>
                    </a:ext>
                  </a:extLst>
                </a:gridCol>
                <a:gridCol w="4129548">
                  <a:extLst>
                    <a:ext uri="{9D8B030D-6E8A-4147-A177-3AD203B41FA5}">
                      <a16:colId xmlns:a16="http://schemas.microsoft.com/office/drawing/2014/main" val="4236018948"/>
                    </a:ext>
                  </a:extLst>
                </a:gridCol>
                <a:gridCol w="4136921">
                  <a:extLst>
                    <a:ext uri="{9D8B030D-6E8A-4147-A177-3AD203B41FA5}">
                      <a16:colId xmlns:a16="http://schemas.microsoft.com/office/drawing/2014/main" val="3605575602"/>
                    </a:ext>
                  </a:extLst>
                </a:gridCol>
              </a:tblGrid>
              <a:tr h="370840">
                <a:tc>
                  <a:txBody>
                    <a:bodyPr/>
                    <a:lstStyle/>
                    <a:p>
                      <a:pPr algn="ctr"/>
                      <a:r>
                        <a:rPr lang="zh-TW" altLang="en-US" dirty="0"/>
                        <a:t>年分</a:t>
                      </a:r>
                    </a:p>
                  </a:txBody>
                  <a:tcPr anchor="ctr"/>
                </a:tc>
                <a:tc>
                  <a:txBody>
                    <a:bodyPr/>
                    <a:lstStyle/>
                    <a:p>
                      <a:pPr algn="ctr"/>
                      <a:r>
                        <a:rPr lang="zh-TW" altLang="en-US" dirty="0"/>
                        <a:t>作者</a:t>
                      </a:r>
                    </a:p>
                  </a:txBody>
                  <a:tcPr anchor="ctr"/>
                </a:tc>
                <a:tc>
                  <a:txBody>
                    <a:bodyPr/>
                    <a:lstStyle/>
                    <a:p>
                      <a:pPr algn="ctr"/>
                      <a:r>
                        <a:rPr lang="zh-TW" altLang="en-US" dirty="0"/>
                        <a:t>模型名稱</a:t>
                      </a:r>
                    </a:p>
                  </a:txBody>
                  <a:tcPr anchor="ctr"/>
                </a:tc>
                <a:tc>
                  <a:txBody>
                    <a:bodyPr/>
                    <a:lstStyle/>
                    <a:p>
                      <a:pPr algn="ctr"/>
                      <a:r>
                        <a:rPr lang="zh-TW" altLang="en-US" dirty="0"/>
                        <a:t>簡介</a:t>
                      </a:r>
                    </a:p>
                  </a:txBody>
                  <a:tcPr anchor="ctr"/>
                </a:tc>
                <a:extLst>
                  <a:ext uri="{0D108BD9-81ED-4DB2-BD59-A6C34878D82A}">
                    <a16:rowId xmlns:a16="http://schemas.microsoft.com/office/drawing/2014/main" val="2915366388"/>
                  </a:ext>
                </a:extLst>
              </a:tr>
              <a:tr h="370840">
                <a:tc>
                  <a:txBody>
                    <a:bodyPr/>
                    <a:lstStyle/>
                    <a:p>
                      <a:pPr algn="ctr"/>
                      <a:r>
                        <a:rPr lang="en-US" altLang="zh-TW" dirty="0"/>
                        <a:t>1991</a:t>
                      </a:r>
                      <a:endParaRPr lang="zh-TW" altLang="en-US" dirty="0"/>
                    </a:p>
                  </a:txBody>
                  <a:tcPr anchor="ctr"/>
                </a:tc>
                <a:tc>
                  <a:txBody>
                    <a:bodyPr/>
                    <a:lstStyle/>
                    <a:p>
                      <a:pPr algn="ctr"/>
                      <a:r>
                        <a:rPr lang="en-US" altLang="zh-TW" dirty="0"/>
                        <a:t>Steven </a:t>
                      </a:r>
                      <a:r>
                        <a:rPr lang="en-US" altLang="zh-TW" dirty="0" err="1"/>
                        <a:t>Salzberg</a:t>
                      </a:r>
                      <a:endParaRPr lang="zh-TW" altLang="en-US" dirty="0"/>
                    </a:p>
                  </a:txBody>
                  <a:tcPr anchor="ctr"/>
                </a:tc>
                <a:tc>
                  <a:txBody>
                    <a:bodyPr/>
                    <a:lstStyle/>
                    <a:p>
                      <a:pPr algn="ctr"/>
                      <a:r>
                        <a:rPr lang="en-US" altLang="zh-TW" dirty="0"/>
                        <a:t>Nest Generalized Exemplar(NGE)</a:t>
                      </a:r>
                      <a:endParaRPr lang="zh-TW" altLang="en-US" dirty="0"/>
                    </a:p>
                  </a:txBody>
                  <a:tcPr anchor="ctr"/>
                </a:tc>
                <a:tc>
                  <a:txBody>
                    <a:bodyPr/>
                    <a:lstStyle/>
                    <a:p>
                      <a:pPr algn="ctr"/>
                      <a:r>
                        <a:rPr lang="zh-TW" altLang="en-US" dirty="0"/>
                        <a:t>透過將特徵映射到歐氏距離 </a:t>
                      </a:r>
                      <a:r>
                        <a:rPr lang="en-US" altLang="zh-TW" dirty="0"/>
                        <a:t>n </a:t>
                      </a:r>
                      <a:r>
                        <a:rPr lang="zh-TW" altLang="en-US" dirty="0"/>
                        <a:t>維空間形成超矩形來儲存與學習特徵的演算法</a:t>
                      </a:r>
                    </a:p>
                  </a:txBody>
                  <a:tcPr anchor="ctr"/>
                </a:tc>
                <a:extLst>
                  <a:ext uri="{0D108BD9-81ED-4DB2-BD59-A6C34878D82A}">
                    <a16:rowId xmlns:a16="http://schemas.microsoft.com/office/drawing/2014/main" val="1653913900"/>
                  </a:ext>
                </a:extLst>
              </a:tr>
              <a:tr h="370840">
                <a:tc>
                  <a:txBody>
                    <a:bodyPr/>
                    <a:lstStyle/>
                    <a:p>
                      <a:pPr algn="ctr"/>
                      <a:r>
                        <a:rPr lang="en-US" altLang="zh-TW" dirty="0"/>
                        <a:t>1993</a:t>
                      </a:r>
                      <a:endParaRPr lang="zh-TW" altLang="en-US" dirty="0"/>
                    </a:p>
                  </a:txBody>
                  <a:tcPr anchor="ctr"/>
                </a:tc>
                <a:tc>
                  <a:txBody>
                    <a:bodyPr/>
                    <a:lstStyle/>
                    <a:p>
                      <a:pPr algn="ctr"/>
                      <a:r>
                        <a:rPr lang="en-US" altLang="zh-TW" dirty="0"/>
                        <a:t>J.-S.R. Jang</a:t>
                      </a:r>
                      <a:endParaRPr lang="zh-TW" altLang="en-US" dirty="0"/>
                    </a:p>
                  </a:txBody>
                  <a:tcPr anchor="ctr"/>
                </a:tc>
                <a:tc>
                  <a:txBody>
                    <a:bodyPr/>
                    <a:lstStyle/>
                    <a:p>
                      <a:pPr algn="ctr"/>
                      <a:r>
                        <a:rPr lang="en-US" altLang="zh-TW" dirty="0"/>
                        <a:t>Adaptive-Network-Based Fuzzy Inference</a:t>
                      </a:r>
                      <a:r>
                        <a:rPr lang="zh-TW" altLang="en-US" dirty="0"/>
                        <a:t> </a:t>
                      </a:r>
                      <a:r>
                        <a:rPr lang="en-US" altLang="zh-TW" dirty="0"/>
                        <a:t>System(ANFIS)</a:t>
                      </a:r>
                      <a:endParaRPr lang="zh-TW" altLang="en-US" dirty="0"/>
                    </a:p>
                  </a:txBody>
                  <a:tcPr anchor="ctr"/>
                </a:tc>
                <a:tc>
                  <a:txBody>
                    <a:bodyPr/>
                    <a:lstStyle/>
                    <a:p>
                      <a:pPr algn="ctr"/>
                      <a:r>
                        <a:rPr lang="zh-TW" altLang="en-US" dirty="0"/>
                        <a:t>將模糊系統與神經網路進行結合，透過神經網路學習模糊規則再經由模糊引擎進行判斷的演算法</a:t>
                      </a:r>
                    </a:p>
                  </a:txBody>
                  <a:tcPr anchor="ctr"/>
                </a:tc>
                <a:extLst>
                  <a:ext uri="{0D108BD9-81ED-4DB2-BD59-A6C34878D82A}">
                    <a16:rowId xmlns:a16="http://schemas.microsoft.com/office/drawing/2014/main" val="2857931275"/>
                  </a:ext>
                </a:extLst>
              </a:tr>
              <a:tr h="370840">
                <a:tc>
                  <a:txBody>
                    <a:bodyPr/>
                    <a:lstStyle/>
                    <a:p>
                      <a:pPr algn="ctr"/>
                      <a:r>
                        <a:rPr lang="en-US" altLang="zh-TW" dirty="0"/>
                        <a:t>2020</a:t>
                      </a:r>
                      <a:endParaRPr lang="zh-TW" altLang="en-US" dirty="0"/>
                    </a:p>
                  </a:txBody>
                  <a:tcPr anchor="ctr"/>
                </a:tc>
                <a:tc>
                  <a:txBody>
                    <a:bodyPr/>
                    <a:lstStyle/>
                    <a:p>
                      <a:pPr algn="ctr"/>
                      <a:r>
                        <a:rPr lang="en-US" altLang="zh-TW" dirty="0"/>
                        <a:t>J. </a:t>
                      </a:r>
                      <a:r>
                        <a:rPr lang="en-US" altLang="zh-TW" dirty="0" err="1"/>
                        <a:t>Hatwell</a:t>
                      </a:r>
                      <a:endParaRPr lang="zh-TW" altLang="en-US" dirty="0"/>
                    </a:p>
                  </a:txBody>
                  <a:tcPr anchor="ctr"/>
                </a:tc>
                <a:tc>
                  <a:txBody>
                    <a:bodyPr/>
                    <a:lstStyle/>
                    <a:p>
                      <a:pPr algn="ctr"/>
                      <a:r>
                        <a:rPr lang="en-US" altLang="zh-TW" dirty="0"/>
                        <a:t>Collection of High Importance Random Path Snippets (CHIRPS)</a:t>
                      </a:r>
                      <a:endParaRPr lang="zh-TW" altLang="en-US" dirty="0"/>
                    </a:p>
                  </a:txBody>
                  <a:tcPr anchor="ctr"/>
                </a:tc>
                <a:tc>
                  <a:txBody>
                    <a:bodyPr/>
                    <a:lstStyle/>
                    <a:p>
                      <a:pPr algn="ctr"/>
                      <a:r>
                        <a:rPr lang="zh-TW" altLang="en-US" dirty="0"/>
                        <a:t>以</a:t>
                      </a:r>
                      <a:r>
                        <a:rPr lang="en-US" altLang="zh-TW" dirty="0"/>
                        <a:t>Random Forest</a:t>
                      </a:r>
                      <a:r>
                        <a:rPr lang="zh-TW" altLang="en-US" dirty="0"/>
                        <a:t>為基礎，選出頻繁出現的決策路徑，建立</a:t>
                      </a:r>
                      <a:r>
                        <a:rPr lang="en-US" altLang="zh-TW" dirty="0"/>
                        <a:t>if-then</a:t>
                      </a:r>
                      <a:r>
                        <a:rPr lang="zh-TW" altLang="en-US" dirty="0"/>
                        <a:t>規則並分析每個規則的準確度和覆蓋率</a:t>
                      </a:r>
                    </a:p>
                  </a:txBody>
                  <a:tcPr anchor="ctr"/>
                </a:tc>
                <a:extLst>
                  <a:ext uri="{0D108BD9-81ED-4DB2-BD59-A6C34878D82A}">
                    <a16:rowId xmlns:a16="http://schemas.microsoft.com/office/drawing/2014/main" val="168661485"/>
                  </a:ext>
                </a:extLst>
              </a:tr>
            </a:tbl>
          </a:graphicData>
        </a:graphic>
      </p:graphicFrame>
      <p:sp>
        <p:nvSpPr>
          <p:cNvPr id="5" name="文字方塊 4">
            <a:extLst>
              <a:ext uri="{FF2B5EF4-FFF2-40B4-BE49-F238E27FC236}">
                <a16:creationId xmlns:a16="http://schemas.microsoft.com/office/drawing/2014/main" id="{54F87407-13E8-4B65-B932-EA5C77CEED2B}"/>
              </a:ext>
            </a:extLst>
          </p:cNvPr>
          <p:cNvSpPr txBox="1"/>
          <p:nvPr/>
        </p:nvSpPr>
        <p:spPr>
          <a:xfrm>
            <a:off x="1617752" y="500380"/>
            <a:ext cx="8956491" cy="646331"/>
          </a:xfrm>
          <a:prstGeom prst="rect">
            <a:avLst/>
          </a:prstGeom>
          <a:noFill/>
        </p:spPr>
        <p:txBody>
          <a:bodyPr wrap="none" rtlCol="0">
            <a:spAutoFit/>
          </a:bodyPr>
          <a:lstStyle/>
          <a:p>
            <a:pPr marL="0" lvl="2"/>
            <a:r>
              <a:rPr lang="zh-TW" altLang="en-US" sz="3600" dirty="0"/>
              <a:t>對於 </a:t>
            </a:r>
            <a:r>
              <a:rPr lang="en-US" altLang="zh-TW" sz="3600" dirty="0"/>
              <a:t>Ante-hoc Explainable Model </a:t>
            </a:r>
            <a:r>
              <a:rPr lang="zh-TW" altLang="en-US" sz="3600" dirty="0"/>
              <a:t>之研究</a:t>
            </a:r>
            <a:r>
              <a:rPr lang="en-US" altLang="zh-TW" sz="3600" dirty="0"/>
              <a:t>(2/2)</a:t>
            </a:r>
          </a:p>
        </p:txBody>
      </p:sp>
    </p:spTree>
    <p:extLst>
      <p:ext uri="{BB962C8B-B14F-4D97-AF65-F5344CB8AC3E}">
        <p14:creationId xmlns:p14="http://schemas.microsoft.com/office/powerpoint/2010/main" val="99538641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1526463" y="448761"/>
            <a:ext cx="9110186" cy="646331"/>
          </a:xfrm>
          <a:prstGeom prst="rect">
            <a:avLst/>
          </a:prstGeom>
          <a:noFill/>
        </p:spPr>
        <p:txBody>
          <a:bodyPr wrap="none" rtlCol="0">
            <a:spAutoFit/>
          </a:bodyPr>
          <a:lstStyle/>
          <a:p>
            <a:pPr marL="0" lvl="2"/>
            <a:r>
              <a:rPr lang="zh-TW" altLang="en-US" sz="3600" dirty="0"/>
              <a:t>對於 </a:t>
            </a:r>
            <a:r>
              <a:rPr lang="en-US" altLang="zh-TW" sz="3600" dirty="0"/>
              <a:t>Post-hoc Explainable Method </a:t>
            </a:r>
            <a:r>
              <a:rPr lang="zh-TW" altLang="en-US" sz="3600" dirty="0"/>
              <a:t>之研究</a:t>
            </a:r>
            <a:r>
              <a:rPr lang="en-US" altLang="zh-TW" sz="3600" dirty="0"/>
              <a:t>(1/2)</a:t>
            </a:r>
          </a:p>
        </p:txBody>
      </p:sp>
      <p:sp>
        <p:nvSpPr>
          <p:cNvPr id="3" name="投影片編號版面配置區 2">
            <a:extLst>
              <a:ext uri="{FF2B5EF4-FFF2-40B4-BE49-F238E27FC236}">
                <a16:creationId xmlns:a16="http://schemas.microsoft.com/office/drawing/2014/main" id="{C8EF085F-8DA2-49C9-B912-9B8D80011FAA}"/>
              </a:ext>
            </a:extLst>
          </p:cNvPr>
          <p:cNvSpPr>
            <a:spLocks noGrp="1"/>
          </p:cNvSpPr>
          <p:nvPr>
            <p:ph type="sldNum" sz="quarter" idx="12"/>
          </p:nvPr>
        </p:nvSpPr>
        <p:spPr/>
        <p:txBody>
          <a:bodyPr/>
          <a:lstStyle/>
          <a:p>
            <a:fld id="{E5C60907-9731-46B4-A33D-FDF5DC3BFF3C}" type="slidenum">
              <a:rPr lang="zh-TW" altLang="en-US" smtClean="0"/>
              <a:t>27</a:t>
            </a:fld>
            <a:endParaRPr lang="zh-TW" altLang="en-US"/>
          </a:p>
        </p:txBody>
      </p:sp>
      <p:sp>
        <p:nvSpPr>
          <p:cNvPr id="9" name="文字方塊 8">
            <a:extLst>
              <a:ext uri="{FF2B5EF4-FFF2-40B4-BE49-F238E27FC236}">
                <a16:creationId xmlns:a16="http://schemas.microsoft.com/office/drawing/2014/main" id="{BD3D1EC8-AC7F-47CA-8C00-E677D01509C6}"/>
              </a:ext>
            </a:extLst>
          </p:cNvPr>
          <p:cNvSpPr txBox="1"/>
          <p:nvPr/>
        </p:nvSpPr>
        <p:spPr>
          <a:xfrm>
            <a:off x="1072326" y="1536174"/>
            <a:ext cx="10018461" cy="3785652"/>
          </a:xfrm>
          <a:prstGeom prst="rect">
            <a:avLst/>
          </a:prstGeom>
          <a:noFill/>
        </p:spPr>
        <p:txBody>
          <a:bodyPr wrap="square" rtlCol="0">
            <a:spAutoFit/>
          </a:bodyPr>
          <a:lstStyle/>
          <a:p>
            <a:pPr marL="342900" indent="-342900">
              <a:buFont typeface="Arial" panose="020B0604020202020204" pitchFamily="34" charset="0"/>
              <a:buChar char="•"/>
            </a:pPr>
            <a:r>
              <a:rPr lang="en-US" altLang="zh-TW" sz="2400" dirty="0"/>
              <a:t>Post-hoc Explainable Method </a:t>
            </a:r>
            <a:r>
              <a:rPr lang="zh-TW" altLang="en-US" sz="2400" dirty="0"/>
              <a:t>著重於在一個模型完成預測之後，對其結果進行解釋。 </a:t>
            </a:r>
            <a:endParaRPr lang="en-US" altLang="zh-TW" sz="2400" dirty="0"/>
          </a:p>
          <a:p>
            <a:pPr marL="342900" indent="-342900">
              <a:buFont typeface="Arial" panose="020B0604020202020204" pitchFamily="34" charset="0"/>
              <a:buChar char="•"/>
            </a:pPr>
            <a:endParaRPr lang="en-US" altLang="zh-TW" sz="2400" dirty="0"/>
          </a:p>
          <a:p>
            <a:pPr marL="342900" indent="-342900">
              <a:buFont typeface="Arial" panose="020B0604020202020204" pitchFamily="34" charset="0"/>
              <a:buChar char="•"/>
            </a:pPr>
            <a:r>
              <a:rPr lang="en-US" altLang="zh-TW" sz="2400" dirty="0"/>
              <a:t>Local</a:t>
            </a:r>
            <a:r>
              <a:rPr lang="zh-TW" altLang="en-US" sz="2400" dirty="0"/>
              <a:t>：針對單一筆預測進行解釋，通常採用的辦法是找出關鍵特徵並且解釋該特徵是如何影響到預測</a:t>
            </a:r>
            <a:endParaRPr lang="en-US" altLang="zh-TW" sz="2400" dirty="0"/>
          </a:p>
          <a:p>
            <a:pPr marL="800100" lvl="1" indent="-342900">
              <a:buFont typeface="Arial" panose="020B0604020202020204" pitchFamily="34" charset="0"/>
              <a:buChar char="•"/>
            </a:pPr>
            <a:r>
              <a:rPr lang="zh-TW" altLang="en-US" sz="2400" dirty="0"/>
              <a:t>以梯度為基礎的方法</a:t>
            </a:r>
            <a:r>
              <a:rPr lang="en-US" altLang="zh-TW" sz="2400" dirty="0"/>
              <a:t>(Gradient-based)</a:t>
            </a:r>
          </a:p>
          <a:p>
            <a:pPr marL="800100" lvl="1" indent="-342900">
              <a:buFont typeface="Arial" panose="020B0604020202020204" pitchFamily="34" charset="0"/>
              <a:buChar char="•"/>
            </a:pPr>
            <a:r>
              <a:rPr lang="zh-TW" altLang="en-US" sz="2400" dirty="0"/>
              <a:t>以局部干擾為基礎的方法</a:t>
            </a:r>
            <a:r>
              <a:rPr lang="en-US" altLang="zh-TW" sz="2400" dirty="0"/>
              <a:t>(Perturbation-based)</a:t>
            </a:r>
          </a:p>
          <a:p>
            <a:pPr marL="342900" indent="-342900">
              <a:buFont typeface="Arial" panose="020B0604020202020204" pitchFamily="34" charset="0"/>
              <a:buChar char="•"/>
            </a:pPr>
            <a:endParaRPr lang="en-US" altLang="zh-TW" sz="2400" dirty="0"/>
          </a:p>
          <a:p>
            <a:pPr marL="342900" indent="-342900">
              <a:buFont typeface="Arial" panose="020B0604020202020204" pitchFamily="34" charset="0"/>
              <a:buChar char="•"/>
            </a:pPr>
            <a:r>
              <a:rPr lang="en-US" altLang="zh-TW" sz="2400" dirty="0"/>
              <a:t>Global</a:t>
            </a:r>
            <a:r>
              <a:rPr lang="zh-TW" altLang="en-US" sz="2400" dirty="0"/>
              <a:t>：針對模型整體去進行解釋，總結出主要的特徵和判斷條件，呈    現模型的判斷邏輯</a:t>
            </a:r>
            <a:endParaRPr lang="en-US" altLang="zh-TW" sz="2400" dirty="0"/>
          </a:p>
        </p:txBody>
      </p:sp>
    </p:spTree>
    <p:extLst>
      <p:ext uri="{BB962C8B-B14F-4D97-AF65-F5344CB8AC3E}">
        <p14:creationId xmlns:p14="http://schemas.microsoft.com/office/powerpoint/2010/main" val="318820983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投影片編號版面配置區 2">
            <a:extLst>
              <a:ext uri="{FF2B5EF4-FFF2-40B4-BE49-F238E27FC236}">
                <a16:creationId xmlns:a16="http://schemas.microsoft.com/office/drawing/2014/main" id="{C8EF085F-8DA2-49C9-B912-9B8D80011FAA}"/>
              </a:ext>
            </a:extLst>
          </p:cNvPr>
          <p:cNvSpPr>
            <a:spLocks noGrp="1"/>
          </p:cNvSpPr>
          <p:nvPr>
            <p:ph type="sldNum" sz="quarter" idx="12"/>
          </p:nvPr>
        </p:nvSpPr>
        <p:spPr/>
        <p:txBody>
          <a:bodyPr/>
          <a:lstStyle/>
          <a:p>
            <a:fld id="{E5C60907-9731-46B4-A33D-FDF5DC3BFF3C}" type="slidenum">
              <a:rPr lang="zh-TW" altLang="en-US" smtClean="0"/>
              <a:t>28</a:t>
            </a:fld>
            <a:endParaRPr lang="zh-TW" altLang="en-US"/>
          </a:p>
        </p:txBody>
      </p:sp>
      <p:graphicFrame>
        <p:nvGraphicFramePr>
          <p:cNvPr id="4" name="表格 5">
            <a:extLst>
              <a:ext uri="{FF2B5EF4-FFF2-40B4-BE49-F238E27FC236}">
                <a16:creationId xmlns:a16="http://schemas.microsoft.com/office/drawing/2014/main" id="{85577CE6-0BAA-4451-A44E-FB5234EB54AB}"/>
              </a:ext>
            </a:extLst>
          </p:cNvPr>
          <p:cNvGraphicFramePr>
            <a:graphicFrameLocks noGrp="1"/>
          </p:cNvGraphicFramePr>
          <p:nvPr>
            <p:extLst>
              <p:ext uri="{D42A27DB-BD31-4B8C-83A1-F6EECF244321}">
                <p14:modId xmlns:p14="http://schemas.microsoft.com/office/powerpoint/2010/main" val="3592871528"/>
              </p:ext>
            </p:extLst>
          </p:nvPr>
        </p:nvGraphicFramePr>
        <p:xfrm>
          <a:off x="410497" y="1460500"/>
          <a:ext cx="11371004" cy="4211320"/>
        </p:xfrm>
        <a:graphic>
          <a:graphicData uri="http://schemas.openxmlformats.org/drawingml/2006/table">
            <a:tbl>
              <a:tblPr firstRow="1" bandRow="1">
                <a:tableStyleId>{00A15C55-8517-42AA-B614-E9B94910E393}</a:tableStyleId>
              </a:tblPr>
              <a:tblGrid>
                <a:gridCol w="1029054">
                  <a:extLst>
                    <a:ext uri="{9D8B030D-6E8A-4147-A177-3AD203B41FA5}">
                      <a16:colId xmlns:a16="http://schemas.microsoft.com/office/drawing/2014/main" val="859529840"/>
                    </a:ext>
                  </a:extLst>
                </a:gridCol>
                <a:gridCol w="1630357">
                  <a:extLst>
                    <a:ext uri="{9D8B030D-6E8A-4147-A177-3AD203B41FA5}">
                      <a16:colId xmlns:a16="http://schemas.microsoft.com/office/drawing/2014/main" val="3411915464"/>
                    </a:ext>
                  </a:extLst>
                </a:gridCol>
                <a:gridCol w="1656950">
                  <a:extLst>
                    <a:ext uri="{9D8B030D-6E8A-4147-A177-3AD203B41FA5}">
                      <a16:colId xmlns:a16="http://schemas.microsoft.com/office/drawing/2014/main" val="2794260156"/>
                    </a:ext>
                  </a:extLst>
                </a:gridCol>
                <a:gridCol w="3340510">
                  <a:extLst>
                    <a:ext uri="{9D8B030D-6E8A-4147-A177-3AD203B41FA5}">
                      <a16:colId xmlns:a16="http://schemas.microsoft.com/office/drawing/2014/main" val="4236018948"/>
                    </a:ext>
                  </a:extLst>
                </a:gridCol>
                <a:gridCol w="3714133">
                  <a:extLst>
                    <a:ext uri="{9D8B030D-6E8A-4147-A177-3AD203B41FA5}">
                      <a16:colId xmlns:a16="http://schemas.microsoft.com/office/drawing/2014/main" val="3605575602"/>
                    </a:ext>
                  </a:extLst>
                </a:gridCol>
              </a:tblGrid>
              <a:tr h="370840">
                <a:tc>
                  <a:txBody>
                    <a:bodyPr/>
                    <a:lstStyle/>
                    <a:p>
                      <a:pPr algn="ctr"/>
                      <a:r>
                        <a:rPr lang="zh-TW" altLang="en-US" dirty="0"/>
                        <a:t>年分</a:t>
                      </a:r>
                    </a:p>
                  </a:txBody>
                  <a:tcPr anchor="ctr"/>
                </a:tc>
                <a:tc>
                  <a:txBody>
                    <a:bodyPr/>
                    <a:lstStyle/>
                    <a:p>
                      <a:pPr algn="ctr"/>
                      <a:r>
                        <a:rPr lang="zh-TW" altLang="en-US" dirty="0"/>
                        <a:t>作者</a:t>
                      </a:r>
                    </a:p>
                  </a:txBody>
                  <a:tcPr anchor="ctr"/>
                </a:tc>
                <a:tc>
                  <a:txBody>
                    <a:bodyPr/>
                    <a:lstStyle/>
                    <a:p>
                      <a:pPr algn="ctr"/>
                      <a:r>
                        <a:rPr lang="zh-TW" altLang="en-US" dirty="0"/>
                        <a:t>分類</a:t>
                      </a:r>
                    </a:p>
                  </a:txBody>
                  <a:tcPr anchor="ctr"/>
                </a:tc>
                <a:tc>
                  <a:txBody>
                    <a:bodyPr/>
                    <a:lstStyle/>
                    <a:p>
                      <a:pPr algn="ctr"/>
                      <a:r>
                        <a:rPr lang="zh-TW" altLang="en-US" dirty="0"/>
                        <a:t>方法名稱</a:t>
                      </a:r>
                    </a:p>
                  </a:txBody>
                  <a:tcPr anchor="ctr"/>
                </a:tc>
                <a:tc>
                  <a:txBody>
                    <a:bodyPr/>
                    <a:lstStyle/>
                    <a:p>
                      <a:pPr algn="ctr"/>
                      <a:r>
                        <a:rPr lang="zh-TW" altLang="en-US" dirty="0"/>
                        <a:t>簡介</a:t>
                      </a:r>
                    </a:p>
                  </a:txBody>
                  <a:tcPr anchor="ctr"/>
                </a:tc>
                <a:extLst>
                  <a:ext uri="{0D108BD9-81ED-4DB2-BD59-A6C34878D82A}">
                    <a16:rowId xmlns:a16="http://schemas.microsoft.com/office/drawing/2014/main" val="2915366388"/>
                  </a:ext>
                </a:extLst>
              </a:tr>
              <a:tr h="370840">
                <a:tc>
                  <a:txBody>
                    <a:bodyPr/>
                    <a:lstStyle/>
                    <a:p>
                      <a:pPr algn="ctr"/>
                      <a:r>
                        <a:rPr lang="en-US" altLang="zh-TW" dirty="0"/>
                        <a:t>2016</a:t>
                      </a:r>
                      <a:endParaRPr lang="zh-TW" altLang="en-US" dirty="0"/>
                    </a:p>
                  </a:txBody>
                  <a:tcPr anchor="ctr"/>
                </a:tc>
                <a:tc>
                  <a:txBody>
                    <a:bodyPr/>
                    <a:lstStyle/>
                    <a:p>
                      <a:pPr algn="ctr"/>
                      <a:r>
                        <a:rPr lang="en-US" altLang="zh-TW" dirty="0"/>
                        <a:t>A. Binder</a:t>
                      </a:r>
                      <a:endParaRPr lang="zh-TW" altLang="en-US" dirty="0"/>
                    </a:p>
                  </a:txBody>
                  <a:tcPr anchor="ctr"/>
                </a:tc>
                <a:tc>
                  <a:txBody>
                    <a:bodyPr/>
                    <a:lstStyle/>
                    <a:p>
                      <a:pPr algn="ctr"/>
                      <a:r>
                        <a:rPr lang="en-US" altLang="zh-TW" dirty="0"/>
                        <a:t>Local</a:t>
                      </a:r>
                      <a:r>
                        <a:rPr lang="zh-TW" altLang="en-US" dirty="0"/>
                        <a:t>：</a:t>
                      </a:r>
                      <a:r>
                        <a:rPr lang="en-US" altLang="zh-TW" sz="1800" dirty="0"/>
                        <a:t>Gradient-based</a:t>
                      </a:r>
                      <a:endParaRPr lang="en-US" altLang="zh-TW" dirty="0"/>
                    </a:p>
                  </a:txBody>
                  <a:tcPr anchor="ctr"/>
                </a:tc>
                <a:tc>
                  <a:txBody>
                    <a:bodyPr/>
                    <a:lstStyle/>
                    <a:p>
                      <a:pPr algn="ctr"/>
                      <a:r>
                        <a:rPr lang="en-US" altLang="zh-TW" dirty="0"/>
                        <a:t>Layer-wise Relevance Propagation(LRP)</a:t>
                      </a:r>
                      <a:endParaRPr lang="zh-TW" altLang="en-US" dirty="0"/>
                    </a:p>
                  </a:txBody>
                  <a:tcPr anchor="ctr"/>
                </a:tc>
                <a:tc>
                  <a:txBody>
                    <a:bodyPr/>
                    <a:lstStyle/>
                    <a:p>
                      <a:pPr algn="ctr"/>
                      <a:r>
                        <a:rPr lang="zh-TW" altLang="en-US" dirty="0"/>
                        <a:t>通過將預測結果的相關性從輸出層逐層傳遞回輸入層，來確定每個輸入特徵對預測結果的貢獻的解釋方法。</a:t>
                      </a:r>
                    </a:p>
                  </a:txBody>
                  <a:tcPr anchor="ctr"/>
                </a:tc>
                <a:extLst>
                  <a:ext uri="{0D108BD9-81ED-4DB2-BD59-A6C34878D82A}">
                    <a16:rowId xmlns:a16="http://schemas.microsoft.com/office/drawing/2014/main" val="1653913900"/>
                  </a:ext>
                </a:extLst>
              </a:tr>
              <a:tr h="370840">
                <a:tc>
                  <a:txBody>
                    <a:bodyPr/>
                    <a:lstStyle/>
                    <a:p>
                      <a:pPr algn="ctr"/>
                      <a:r>
                        <a:rPr lang="en-US" altLang="zh-TW" dirty="0"/>
                        <a:t>2016</a:t>
                      </a:r>
                      <a:endParaRPr lang="zh-TW" altLang="en-US" dirty="0"/>
                    </a:p>
                  </a:txBody>
                  <a:tcPr anchor="ctr"/>
                </a:tc>
                <a:tc>
                  <a:txBody>
                    <a:bodyPr/>
                    <a:lstStyle/>
                    <a:p>
                      <a:pPr algn="ctr"/>
                      <a:r>
                        <a:rPr lang="en-US" altLang="zh-TW" dirty="0"/>
                        <a:t>M. T. Ribeiro</a:t>
                      </a:r>
                      <a:endParaRPr lang="zh-TW"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Local</a:t>
                      </a:r>
                      <a:r>
                        <a:rPr lang="zh-TW" altLang="en-US" dirty="0"/>
                        <a:t>：</a:t>
                      </a:r>
                      <a:r>
                        <a:rPr lang="en-US" altLang="zh-TW" dirty="0"/>
                        <a:t>Perturbation-based</a:t>
                      </a:r>
                    </a:p>
                  </a:txBody>
                  <a:tcPr anchor="ctr"/>
                </a:tc>
                <a:tc>
                  <a:txBody>
                    <a:bodyPr/>
                    <a:lstStyle/>
                    <a:p>
                      <a:pPr algn="ctr"/>
                      <a:r>
                        <a:rPr lang="en-US" altLang="zh-TW" dirty="0"/>
                        <a:t>Local Interpretable Model-agnostic Explanations(LIME)</a:t>
                      </a:r>
                      <a:endParaRPr lang="zh-TW" altLang="en-US" dirty="0"/>
                    </a:p>
                  </a:txBody>
                  <a:tcPr anchor="ctr"/>
                </a:tc>
                <a:tc>
                  <a:txBody>
                    <a:bodyPr/>
                    <a:lstStyle/>
                    <a:p>
                      <a:pPr algn="ctr"/>
                      <a:r>
                        <a:rPr lang="zh-TW" altLang="en-US" dirty="0"/>
                        <a:t>通過將輸入影像附加局部干擾後輸入模型中並訓練一個接近模型預測干擾影像結果的簡單模型，來解釋預測結果</a:t>
                      </a:r>
                      <a:endParaRPr lang="en-US" altLang="zh-TW" dirty="0"/>
                    </a:p>
                  </a:txBody>
                  <a:tcPr anchor="ctr"/>
                </a:tc>
                <a:extLst>
                  <a:ext uri="{0D108BD9-81ED-4DB2-BD59-A6C34878D82A}">
                    <a16:rowId xmlns:a16="http://schemas.microsoft.com/office/drawing/2014/main" val="2857931275"/>
                  </a:ext>
                </a:extLst>
              </a:tr>
              <a:tr h="208006">
                <a:tc>
                  <a:txBody>
                    <a:bodyPr/>
                    <a:lstStyle/>
                    <a:p>
                      <a:pPr algn="ctr"/>
                      <a:r>
                        <a:rPr lang="en-US" altLang="zh-TW" dirty="0"/>
                        <a:t>2017</a:t>
                      </a:r>
                      <a:endParaRPr lang="zh-TW" altLang="en-US" dirty="0"/>
                    </a:p>
                  </a:txBody>
                  <a:tcPr anchor="ctr"/>
                </a:tc>
                <a:tc>
                  <a:txBody>
                    <a:bodyPr/>
                    <a:lstStyle/>
                    <a:p>
                      <a:pPr algn="ctr"/>
                      <a:r>
                        <a:rPr lang="en-US" altLang="zh-TW" dirty="0"/>
                        <a:t>S. M. Lundberg</a:t>
                      </a:r>
                      <a:endParaRPr lang="zh-TW" altLang="en-US" dirty="0"/>
                    </a:p>
                  </a:txBody>
                  <a:tcPr anchor="ctr"/>
                </a:tc>
                <a:tc>
                  <a:txBody>
                    <a:bodyPr/>
                    <a:lstStyle/>
                    <a:p>
                      <a:pPr algn="ctr"/>
                      <a:r>
                        <a:rPr lang="en-US" altLang="zh-TW" dirty="0"/>
                        <a:t>Global</a:t>
                      </a:r>
                      <a:endParaRPr lang="zh-TW" altLang="en-US" dirty="0"/>
                    </a:p>
                  </a:txBody>
                  <a:tcPr anchor="ctr"/>
                </a:tc>
                <a:tc>
                  <a:txBody>
                    <a:bodyPr/>
                    <a:lstStyle/>
                    <a:p>
                      <a:pPr algn="ctr"/>
                      <a:r>
                        <a:rPr lang="en-US" altLang="zh-TW" dirty="0" err="1"/>
                        <a:t>SHapley</a:t>
                      </a:r>
                      <a:r>
                        <a:rPr lang="en-US" altLang="zh-TW" dirty="0"/>
                        <a:t> Additive </a:t>
                      </a:r>
                      <a:r>
                        <a:rPr lang="en-US" altLang="zh-TW" dirty="0" err="1"/>
                        <a:t>exPlanations</a:t>
                      </a:r>
                      <a:r>
                        <a:rPr lang="en-US" altLang="zh-TW" dirty="0"/>
                        <a:t>(SHAP)</a:t>
                      </a:r>
                      <a:endParaRPr lang="zh-TW" altLang="en-US" dirty="0"/>
                    </a:p>
                  </a:txBody>
                  <a:tcPr anchor="ctr"/>
                </a:tc>
                <a:tc>
                  <a:txBody>
                    <a:bodyPr/>
                    <a:lstStyle/>
                    <a:p>
                      <a:pPr algn="ctr"/>
                      <a:r>
                        <a:rPr lang="zh-TW" altLang="en-US" dirty="0"/>
                        <a:t>運用了博弈論中 </a:t>
                      </a:r>
                      <a:r>
                        <a:rPr lang="en-US" altLang="zh-TW" dirty="0"/>
                        <a:t>Shapley Value </a:t>
                      </a:r>
                      <a:r>
                        <a:rPr lang="zh-TW" altLang="en-US" dirty="0"/>
                        <a:t>的概念，為每個特徵計算其在不同特徵組合的平均貢獻來決定 </a:t>
                      </a:r>
                      <a:r>
                        <a:rPr lang="en-US" altLang="zh-TW" dirty="0"/>
                        <a:t>Shapley Value </a:t>
                      </a:r>
                      <a:r>
                        <a:rPr lang="zh-TW" altLang="en-US" dirty="0"/>
                        <a:t>以表示特徵的重要性，從而提供對於預測的解釋。</a:t>
                      </a:r>
                    </a:p>
                  </a:txBody>
                  <a:tcPr anchor="ctr"/>
                </a:tc>
                <a:extLst>
                  <a:ext uri="{0D108BD9-81ED-4DB2-BD59-A6C34878D82A}">
                    <a16:rowId xmlns:a16="http://schemas.microsoft.com/office/drawing/2014/main" val="168661485"/>
                  </a:ext>
                </a:extLst>
              </a:tr>
            </a:tbl>
          </a:graphicData>
        </a:graphic>
      </p:graphicFrame>
      <p:sp>
        <p:nvSpPr>
          <p:cNvPr id="5" name="文字方塊 4">
            <a:extLst>
              <a:ext uri="{FF2B5EF4-FFF2-40B4-BE49-F238E27FC236}">
                <a16:creationId xmlns:a16="http://schemas.microsoft.com/office/drawing/2014/main" id="{18F257FD-37CD-4B95-A5F5-C3880A48B93B}"/>
              </a:ext>
            </a:extLst>
          </p:cNvPr>
          <p:cNvSpPr txBox="1"/>
          <p:nvPr/>
        </p:nvSpPr>
        <p:spPr>
          <a:xfrm>
            <a:off x="1526463" y="448761"/>
            <a:ext cx="9110186" cy="646331"/>
          </a:xfrm>
          <a:prstGeom prst="rect">
            <a:avLst/>
          </a:prstGeom>
          <a:noFill/>
        </p:spPr>
        <p:txBody>
          <a:bodyPr wrap="none" rtlCol="0">
            <a:spAutoFit/>
          </a:bodyPr>
          <a:lstStyle/>
          <a:p>
            <a:pPr marL="0" lvl="2"/>
            <a:r>
              <a:rPr lang="zh-TW" altLang="en-US" sz="3600" dirty="0"/>
              <a:t>對於 </a:t>
            </a:r>
            <a:r>
              <a:rPr lang="en-US" altLang="zh-TW" sz="3600" dirty="0"/>
              <a:t>Post-hoc Explainable Method </a:t>
            </a:r>
            <a:r>
              <a:rPr lang="zh-TW" altLang="en-US" sz="3600" dirty="0"/>
              <a:t>之研究</a:t>
            </a:r>
            <a:r>
              <a:rPr lang="en-US" altLang="zh-TW" sz="3600" dirty="0"/>
              <a:t>(2/2)</a:t>
            </a:r>
          </a:p>
        </p:txBody>
      </p:sp>
    </p:spTree>
    <p:extLst>
      <p:ext uri="{BB962C8B-B14F-4D97-AF65-F5344CB8AC3E}">
        <p14:creationId xmlns:p14="http://schemas.microsoft.com/office/powerpoint/2010/main" val="159800257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3002845" y="497256"/>
            <a:ext cx="6186309" cy="646331"/>
          </a:xfrm>
          <a:prstGeom prst="rect">
            <a:avLst/>
          </a:prstGeom>
          <a:noFill/>
        </p:spPr>
        <p:txBody>
          <a:bodyPr wrap="none" rtlCol="0">
            <a:spAutoFit/>
          </a:bodyPr>
          <a:lstStyle/>
          <a:p>
            <a:r>
              <a:rPr lang="zh-TW" altLang="en-US" sz="3600" dirty="0"/>
              <a:t>近年可解釋性模型趨勢之研究</a:t>
            </a:r>
            <a:endParaRPr lang="zh-TW" altLang="en-US" sz="3600" dirty="0">
              <a:solidFill>
                <a:srgbClr val="000000"/>
              </a:solidFill>
              <a:latin typeface="標楷體" panose="03000509000000000000" pitchFamily="65" charset="-120"/>
              <a:ea typeface="標楷體" panose="03000509000000000000" pitchFamily="65" charset="-120"/>
            </a:endParaRPr>
          </a:p>
        </p:txBody>
      </p:sp>
      <p:sp>
        <p:nvSpPr>
          <p:cNvPr id="3" name="投影片編號版面配置區 2">
            <a:extLst>
              <a:ext uri="{FF2B5EF4-FFF2-40B4-BE49-F238E27FC236}">
                <a16:creationId xmlns:a16="http://schemas.microsoft.com/office/drawing/2014/main" id="{26C5BBFE-5F10-47C7-8C97-9F13E1185451}"/>
              </a:ext>
            </a:extLst>
          </p:cNvPr>
          <p:cNvSpPr>
            <a:spLocks noGrp="1"/>
          </p:cNvSpPr>
          <p:nvPr>
            <p:ph type="sldNum" sz="quarter" idx="12"/>
          </p:nvPr>
        </p:nvSpPr>
        <p:spPr/>
        <p:txBody>
          <a:bodyPr/>
          <a:lstStyle/>
          <a:p>
            <a:fld id="{E5C60907-9731-46B4-A33D-FDF5DC3BFF3C}" type="slidenum">
              <a:rPr lang="zh-TW" altLang="en-US" smtClean="0"/>
              <a:t>29</a:t>
            </a:fld>
            <a:endParaRPr lang="zh-TW" altLang="en-US"/>
          </a:p>
        </p:txBody>
      </p:sp>
      <p:sp>
        <p:nvSpPr>
          <p:cNvPr id="4" name="文字方塊 3">
            <a:extLst>
              <a:ext uri="{FF2B5EF4-FFF2-40B4-BE49-F238E27FC236}">
                <a16:creationId xmlns:a16="http://schemas.microsoft.com/office/drawing/2014/main" id="{1A56B63D-17C2-4CAC-A745-9FE5FA94B4DE}"/>
              </a:ext>
            </a:extLst>
          </p:cNvPr>
          <p:cNvSpPr txBox="1"/>
          <p:nvPr/>
        </p:nvSpPr>
        <p:spPr>
          <a:xfrm>
            <a:off x="1072326" y="1536174"/>
            <a:ext cx="10018461" cy="3416320"/>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t>近年來也有一些論文展現出解決上面兩種方法缺點 的潛力</a:t>
            </a:r>
            <a:endParaRPr lang="en-US" altLang="zh-TW" sz="2400" dirty="0"/>
          </a:p>
          <a:p>
            <a:pPr marL="342900" indent="-342900">
              <a:buFont typeface="Arial" panose="020B0604020202020204" pitchFamily="34" charset="0"/>
              <a:buChar char="•"/>
            </a:pPr>
            <a:endParaRPr lang="en-US" altLang="zh-TW" sz="2400" dirty="0"/>
          </a:p>
          <a:p>
            <a:pPr marL="342900" indent="-342900">
              <a:buFont typeface="Arial" panose="020B0604020202020204" pitchFamily="34" charset="0"/>
              <a:buChar char="•"/>
            </a:pPr>
            <a:r>
              <a:rPr lang="zh-TW" altLang="en-US" sz="2400" dirty="0"/>
              <a:t>一個是將注意力的解釋整合到神經網路中，透過順序注意力機制</a:t>
            </a:r>
            <a:r>
              <a:rPr lang="en-US" altLang="zh-TW" sz="2400" dirty="0"/>
              <a:t>(Sequential Attention Mechanism)</a:t>
            </a:r>
            <a:r>
              <a:rPr lang="zh-TW" altLang="en-US" sz="2400" dirty="0"/>
              <a:t>生成每個特徵在過程中的重要性分數來決定每個步驟中最重要的特徵，以提高表格類資料的可解釋性的模型 </a:t>
            </a:r>
            <a:endParaRPr lang="en-US" altLang="zh-TW" sz="2400" dirty="0"/>
          </a:p>
          <a:p>
            <a:endParaRPr lang="en-US" altLang="zh-TW" sz="2400" dirty="0"/>
          </a:p>
          <a:p>
            <a:pPr marL="342900" indent="-342900">
              <a:buFont typeface="Arial" panose="020B0604020202020204" pitchFamily="34" charset="0"/>
              <a:buChar char="•"/>
            </a:pPr>
            <a:r>
              <a:rPr lang="zh-TW" altLang="en-US" sz="2400" dirty="0"/>
              <a:t>另一個使用計算論證 </a:t>
            </a:r>
            <a:r>
              <a:rPr lang="en-US" altLang="zh-TW" sz="2400" dirty="0"/>
              <a:t>(Computational </a:t>
            </a:r>
            <a:r>
              <a:rPr lang="en-US" altLang="zh-TW" sz="2400" dirty="0" err="1"/>
              <a:t>Arugmentation</a:t>
            </a:r>
            <a:r>
              <a:rPr lang="en-US" altLang="zh-TW" sz="2400" dirty="0"/>
              <a:t>) </a:t>
            </a:r>
            <a:r>
              <a:rPr lang="zh-TW" altLang="en-US" sz="2400" dirty="0"/>
              <a:t>的方式，透過模擬人類推論的過程，讓模型針對決策過程的每一步提出不同的規則相互論證，由此來得到決策的每一步過程的正確規則</a:t>
            </a:r>
            <a:endParaRPr lang="en-US" altLang="zh-TW" sz="2400" dirty="0"/>
          </a:p>
        </p:txBody>
      </p:sp>
    </p:spTree>
    <p:extLst>
      <p:ext uri="{BB962C8B-B14F-4D97-AF65-F5344CB8AC3E}">
        <p14:creationId xmlns:p14="http://schemas.microsoft.com/office/powerpoint/2010/main" val="343580517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字方塊 5">
            <a:extLst>
              <a:ext uri="{FF2B5EF4-FFF2-40B4-BE49-F238E27FC236}">
                <a16:creationId xmlns:a16="http://schemas.microsoft.com/office/drawing/2014/main" id="{6168CD71-7CC6-7B7A-D280-9E7DA89612DD}"/>
              </a:ext>
            </a:extLst>
          </p:cNvPr>
          <p:cNvSpPr txBox="1"/>
          <p:nvPr/>
        </p:nvSpPr>
        <p:spPr>
          <a:xfrm>
            <a:off x="1605607" y="1353362"/>
            <a:ext cx="9332023" cy="3539430"/>
          </a:xfrm>
          <a:prstGeom prst="rect">
            <a:avLst/>
          </a:prstGeom>
          <a:noFill/>
        </p:spPr>
        <p:txBody>
          <a:bodyPr wrap="square" rtlCol="0">
            <a:spAutoFit/>
          </a:bodyPr>
          <a:lstStyle/>
          <a:p>
            <a:pPr marL="571500" indent="-571500">
              <a:buFont typeface="Arial" panose="020B0604020202020204" pitchFamily="34" charset="0"/>
              <a:buChar char="•"/>
            </a:pPr>
            <a:r>
              <a:rPr lang="zh-TW" altLang="en-US" sz="2800" dirty="0">
                <a:solidFill>
                  <a:srgbClr val="000000"/>
                </a:solidFill>
                <a:latin typeface="標楷體" panose="03000509000000000000" pitchFamily="65" charset="-120"/>
                <a:ea typeface="標楷體" panose="03000509000000000000" pitchFamily="65" charset="-120"/>
              </a:rPr>
              <a:t>緒論</a:t>
            </a:r>
            <a:endParaRPr lang="en-US" altLang="zh-TW" sz="2800" dirty="0">
              <a:solidFill>
                <a:srgbClr val="000000"/>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solidFill>
                  <a:srgbClr val="000000"/>
                </a:solidFill>
                <a:latin typeface="標楷體" panose="03000509000000000000" pitchFamily="65" charset="-120"/>
                <a:ea typeface="標楷體" panose="03000509000000000000" pitchFamily="65" charset="-120"/>
              </a:rPr>
              <a:t>研究動機</a:t>
            </a:r>
            <a:endParaRPr lang="en-US" altLang="zh-TW" sz="2800" dirty="0">
              <a:solidFill>
                <a:srgbClr val="000000"/>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solidFill>
                  <a:srgbClr val="000000"/>
                </a:solidFill>
                <a:latin typeface="標楷體" panose="03000509000000000000" pitchFamily="65" charset="-120"/>
                <a:ea typeface="標楷體" panose="03000509000000000000" pitchFamily="65" charset="-120"/>
              </a:rPr>
              <a:t>研究目的</a:t>
            </a:r>
            <a:endParaRPr lang="en-US" altLang="zh-TW" sz="2800" dirty="0">
              <a:solidFill>
                <a:srgbClr val="000000"/>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endParaRPr lang="en-US" altLang="zh-TW" sz="2800" dirty="0">
              <a:solidFill>
                <a:srgbClr val="000000"/>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背景知識與文獻回顧</a:t>
            </a: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研究方法</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實驗設計以及成果</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結論與未來展望</a:t>
            </a:r>
            <a:endParaRPr lang="zh-TW" altLang="en-US" dirty="0">
              <a:solidFill>
                <a:schemeClr val="bg1">
                  <a:lumMod val="75000"/>
                </a:schemeClr>
              </a:solidFill>
              <a:latin typeface="標楷體" panose="03000509000000000000" pitchFamily="65" charset="-120"/>
              <a:ea typeface="標楷體" panose="03000509000000000000" pitchFamily="65" charset="-120"/>
            </a:endParaRPr>
          </a:p>
        </p:txBody>
      </p:sp>
      <p:sp>
        <p:nvSpPr>
          <p:cNvPr id="7" name="文字方塊 6">
            <a:extLst>
              <a:ext uri="{FF2B5EF4-FFF2-40B4-BE49-F238E27FC236}">
                <a16:creationId xmlns:a16="http://schemas.microsoft.com/office/drawing/2014/main" id="{44B82BEC-0E6E-662C-FA96-7781A8C0482A}"/>
              </a:ext>
            </a:extLst>
          </p:cNvPr>
          <p:cNvSpPr txBox="1"/>
          <p:nvPr/>
        </p:nvSpPr>
        <p:spPr>
          <a:xfrm>
            <a:off x="699901" y="587000"/>
            <a:ext cx="1811413" cy="646331"/>
          </a:xfrm>
          <a:prstGeom prst="rect">
            <a:avLst/>
          </a:prstGeom>
          <a:noFill/>
        </p:spPr>
        <p:txBody>
          <a:bodyPr wrap="square" rtlCol="0">
            <a:spAutoFit/>
          </a:bodyPr>
          <a:lstStyle/>
          <a:p>
            <a:pPr algn="ctr"/>
            <a:r>
              <a:rPr lang="zh-TW" altLang="en-US" sz="3600" dirty="0">
                <a:latin typeface="標楷體" panose="03000509000000000000" pitchFamily="65" charset="-120"/>
                <a:ea typeface="標楷體" panose="03000509000000000000" pitchFamily="65" charset="-120"/>
              </a:rPr>
              <a:t>大綱</a:t>
            </a:r>
          </a:p>
        </p:txBody>
      </p:sp>
      <p:sp>
        <p:nvSpPr>
          <p:cNvPr id="3" name="投影片編號版面配置區 2">
            <a:extLst>
              <a:ext uri="{FF2B5EF4-FFF2-40B4-BE49-F238E27FC236}">
                <a16:creationId xmlns:a16="http://schemas.microsoft.com/office/drawing/2014/main" id="{EC04E22B-1777-4AD3-8C52-AD65268DEF49}"/>
              </a:ext>
            </a:extLst>
          </p:cNvPr>
          <p:cNvSpPr>
            <a:spLocks noGrp="1"/>
          </p:cNvSpPr>
          <p:nvPr>
            <p:ph type="sldNum" sz="quarter" idx="12"/>
          </p:nvPr>
        </p:nvSpPr>
        <p:spPr/>
        <p:txBody>
          <a:bodyPr/>
          <a:lstStyle/>
          <a:p>
            <a:fld id="{E5C60907-9731-46B4-A33D-FDF5DC3BFF3C}" type="slidenum">
              <a:rPr lang="zh-TW" altLang="en-US" smtClean="0"/>
              <a:t>3</a:t>
            </a:fld>
            <a:endParaRPr lang="zh-TW" altLang="en-US"/>
          </a:p>
        </p:txBody>
      </p:sp>
    </p:spTree>
    <p:extLst>
      <p:ext uri="{BB962C8B-B14F-4D97-AF65-F5344CB8AC3E}">
        <p14:creationId xmlns:p14="http://schemas.microsoft.com/office/powerpoint/2010/main" val="238159463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字方塊 5">
            <a:extLst>
              <a:ext uri="{FF2B5EF4-FFF2-40B4-BE49-F238E27FC236}">
                <a16:creationId xmlns:a16="http://schemas.microsoft.com/office/drawing/2014/main" id="{6168CD71-7CC6-7B7A-D280-9E7DA89612DD}"/>
              </a:ext>
            </a:extLst>
          </p:cNvPr>
          <p:cNvSpPr txBox="1"/>
          <p:nvPr/>
        </p:nvSpPr>
        <p:spPr>
          <a:xfrm>
            <a:off x="1605606" y="1391787"/>
            <a:ext cx="10149411" cy="4401205"/>
          </a:xfrm>
          <a:prstGeom prst="rect">
            <a:avLst/>
          </a:prstGeom>
          <a:noFill/>
        </p:spPr>
        <p:txBody>
          <a:bodyPr wrap="square" rtlCol="0">
            <a:spAutoFit/>
          </a:bodyPr>
          <a:lstStyle/>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背景知識與相關研究</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endParaRPr lang="en-US" altLang="zh-TW" sz="2800" dirty="0">
              <a:solidFill>
                <a:schemeClr val="bg1">
                  <a:lumMod val="50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latin typeface="標楷體" panose="03000509000000000000" pitchFamily="65" charset="-120"/>
                <a:ea typeface="標楷體" panose="03000509000000000000" pitchFamily="65" charset="-120"/>
              </a:rPr>
              <a:t>研究方法</a:t>
            </a:r>
            <a:endParaRPr lang="en-US" altLang="zh-TW" sz="28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t>以卷積神經網路為基礎之新型可解釋性深度學習模型</a:t>
            </a:r>
            <a:endParaRPr lang="en-US" altLang="zh-TW" sz="2800" dirty="0"/>
          </a:p>
          <a:p>
            <a:pPr marL="1028700" lvl="1"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色彩提取區塊設計與實現</a:t>
            </a:r>
            <a:endParaRPr lang="en-US" altLang="zh-TW" sz="28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輪廓感知區塊設計與實現</a:t>
            </a:r>
            <a:endParaRPr lang="en-US" altLang="zh-TW" sz="28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特徵傳遞區塊之優化設計</a:t>
            </a:r>
            <a:endParaRPr lang="en-US" altLang="zh-TW" sz="28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可解釋性</a:t>
            </a:r>
            <a:endParaRPr lang="en-US" altLang="zh-TW" sz="2800" dirty="0">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實驗設計以及成果</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結論與未來展望</a:t>
            </a:r>
          </a:p>
        </p:txBody>
      </p:sp>
      <p:sp>
        <p:nvSpPr>
          <p:cNvPr id="7" name="文字方塊 6">
            <a:extLst>
              <a:ext uri="{FF2B5EF4-FFF2-40B4-BE49-F238E27FC236}">
                <a16:creationId xmlns:a16="http://schemas.microsoft.com/office/drawing/2014/main" id="{DB1187FD-DB7C-426E-F9FF-49233E557579}"/>
              </a:ext>
            </a:extLst>
          </p:cNvPr>
          <p:cNvSpPr txBox="1"/>
          <p:nvPr/>
        </p:nvSpPr>
        <p:spPr>
          <a:xfrm>
            <a:off x="699901" y="587000"/>
            <a:ext cx="1811413" cy="646331"/>
          </a:xfrm>
          <a:prstGeom prst="rect">
            <a:avLst/>
          </a:prstGeom>
          <a:noFill/>
        </p:spPr>
        <p:txBody>
          <a:bodyPr wrap="square" rtlCol="0">
            <a:spAutoFit/>
          </a:bodyPr>
          <a:lstStyle/>
          <a:p>
            <a:pPr algn="ctr"/>
            <a:r>
              <a:rPr lang="zh-TW" altLang="en-US" sz="3600" dirty="0">
                <a:latin typeface="標楷體" panose="03000509000000000000" pitchFamily="65" charset="-120"/>
                <a:ea typeface="標楷體" panose="03000509000000000000" pitchFamily="65" charset="-120"/>
              </a:rPr>
              <a:t>大綱</a:t>
            </a:r>
          </a:p>
        </p:txBody>
      </p:sp>
      <p:sp>
        <p:nvSpPr>
          <p:cNvPr id="3" name="投影片編號版面配置區 2">
            <a:extLst>
              <a:ext uri="{FF2B5EF4-FFF2-40B4-BE49-F238E27FC236}">
                <a16:creationId xmlns:a16="http://schemas.microsoft.com/office/drawing/2014/main" id="{8D3BB869-19ED-4208-870B-ECBE9F9051B3}"/>
              </a:ext>
            </a:extLst>
          </p:cNvPr>
          <p:cNvSpPr>
            <a:spLocks noGrp="1"/>
          </p:cNvSpPr>
          <p:nvPr>
            <p:ph type="sldNum" sz="quarter" idx="12"/>
          </p:nvPr>
        </p:nvSpPr>
        <p:spPr/>
        <p:txBody>
          <a:bodyPr/>
          <a:lstStyle/>
          <a:p>
            <a:fld id="{E5C60907-9731-46B4-A33D-FDF5DC3BFF3C}" type="slidenum">
              <a:rPr lang="zh-TW" altLang="en-US" smtClean="0"/>
              <a:t>30</a:t>
            </a:fld>
            <a:endParaRPr lang="zh-TW" altLang="en-US"/>
          </a:p>
        </p:txBody>
      </p:sp>
    </p:spTree>
    <p:extLst>
      <p:ext uri="{BB962C8B-B14F-4D97-AF65-F5344CB8AC3E}">
        <p14:creationId xmlns:p14="http://schemas.microsoft.com/office/powerpoint/2010/main" val="391687469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4618672" y="504630"/>
            <a:ext cx="2954655" cy="646331"/>
          </a:xfrm>
          <a:prstGeom prst="rect">
            <a:avLst/>
          </a:prstGeom>
          <a:noFill/>
        </p:spPr>
        <p:txBody>
          <a:bodyPr wrap="none" rtlCol="0">
            <a:spAutoFit/>
          </a:bodyPr>
          <a:lstStyle/>
          <a:p>
            <a:r>
              <a:rPr lang="zh-TW" altLang="en-US" sz="3600">
                <a:solidFill>
                  <a:srgbClr val="000000"/>
                </a:solidFill>
                <a:latin typeface="標楷體" panose="03000509000000000000" pitchFamily="65" charset="-120"/>
                <a:ea typeface="標楷體" panose="03000509000000000000" pitchFamily="65" charset="-120"/>
              </a:rPr>
              <a:t>硬體設計流程</a:t>
            </a:r>
            <a:endParaRPr lang="zh-TW" altLang="en-US" sz="3600" dirty="0">
              <a:solidFill>
                <a:srgbClr val="000000"/>
              </a:solidFill>
              <a:latin typeface="標楷體" panose="03000509000000000000" pitchFamily="65" charset="-120"/>
              <a:ea typeface="標楷體" panose="03000509000000000000" pitchFamily="65" charset="-120"/>
            </a:endParaRPr>
          </a:p>
        </p:txBody>
      </p:sp>
      <p:sp>
        <p:nvSpPr>
          <p:cNvPr id="3" name="投影片編號版面配置區 2">
            <a:extLst>
              <a:ext uri="{FF2B5EF4-FFF2-40B4-BE49-F238E27FC236}">
                <a16:creationId xmlns:a16="http://schemas.microsoft.com/office/drawing/2014/main" id="{7F09C857-7F9C-4E42-BD54-E9259DDF8C76}"/>
              </a:ext>
            </a:extLst>
          </p:cNvPr>
          <p:cNvSpPr>
            <a:spLocks noGrp="1"/>
          </p:cNvSpPr>
          <p:nvPr>
            <p:ph type="sldNum" sz="quarter" idx="12"/>
          </p:nvPr>
        </p:nvSpPr>
        <p:spPr/>
        <p:txBody>
          <a:bodyPr/>
          <a:lstStyle/>
          <a:p>
            <a:fld id="{E5C60907-9731-46B4-A33D-FDF5DC3BFF3C}" type="slidenum">
              <a:rPr lang="zh-TW" altLang="en-US" smtClean="0"/>
              <a:t>31</a:t>
            </a:fld>
            <a:endParaRPr lang="zh-TW" altLang="en-US"/>
          </a:p>
        </p:txBody>
      </p:sp>
    </p:spTree>
    <p:extLst>
      <p:ext uri="{BB962C8B-B14F-4D97-AF65-F5344CB8AC3E}">
        <p14:creationId xmlns:p14="http://schemas.microsoft.com/office/powerpoint/2010/main" val="237833564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4849505" y="504630"/>
            <a:ext cx="2492990" cy="646331"/>
          </a:xfrm>
          <a:prstGeom prst="rect">
            <a:avLst/>
          </a:prstGeom>
          <a:noFill/>
        </p:spPr>
        <p:txBody>
          <a:bodyPr wrap="none" rtlCol="0">
            <a:spAutoFit/>
          </a:bodyPr>
          <a:lstStyle/>
          <a:p>
            <a:r>
              <a:rPr lang="zh-TW" altLang="en-US" sz="3600">
                <a:solidFill>
                  <a:srgbClr val="000000"/>
                </a:solidFill>
                <a:latin typeface="標楷體" panose="03000509000000000000" pitchFamily="65" charset="-120"/>
                <a:ea typeface="標楷體" panose="03000509000000000000" pitchFamily="65" charset="-120"/>
              </a:rPr>
              <a:t>運動學開發</a:t>
            </a:r>
            <a:endParaRPr lang="zh-TW" altLang="en-US" sz="3600" dirty="0">
              <a:solidFill>
                <a:srgbClr val="000000"/>
              </a:solidFill>
              <a:latin typeface="標楷體" panose="03000509000000000000" pitchFamily="65" charset="-120"/>
              <a:ea typeface="標楷體" panose="03000509000000000000" pitchFamily="65" charset="-120"/>
            </a:endParaRPr>
          </a:p>
        </p:txBody>
      </p:sp>
      <p:sp>
        <p:nvSpPr>
          <p:cNvPr id="3" name="投影片編號版面配置區 2">
            <a:extLst>
              <a:ext uri="{FF2B5EF4-FFF2-40B4-BE49-F238E27FC236}">
                <a16:creationId xmlns:a16="http://schemas.microsoft.com/office/drawing/2014/main" id="{A17B0C76-7768-428A-A336-0F93996DB53B}"/>
              </a:ext>
            </a:extLst>
          </p:cNvPr>
          <p:cNvSpPr>
            <a:spLocks noGrp="1"/>
          </p:cNvSpPr>
          <p:nvPr>
            <p:ph type="sldNum" sz="quarter" idx="12"/>
          </p:nvPr>
        </p:nvSpPr>
        <p:spPr/>
        <p:txBody>
          <a:bodyPr/>
          <a:lstStyle/>
          <a:p>
            <a:fld id="{E5C60907-9731-46B4-A33D-FDF5DC3BFF3C}" type="slidenum">
              <a:rPr lang="zh-TW" altLang="en-US" smtClean="0"/>
              <a:t>32</a:t>
            </a:fld>
            <a:endParaRPr lang="zh-TW" altLang="en-US"/>
          </a:p>
        </p:txBody>
      </p:sp>
    </p:spTree>
    <p:extLst>
      <p:ext uri="{BB962C8B-B14F-4D97-AF65-F5344CB8AC3E}">
        <p14:creationId xmlns:p14="http://schemas.microsoft.com/office/powerpoint/2010/main" val="26413090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4157007" y="504630"/>
            <a:ext cx="3877985" cy="646331"/>
          </a:xfrm>
          <a:prstGeom prst="rect">
            <a:avLst/>
          </a:prstGeom>
          <a:noFill/>
        </p:spPr>
        <p:txBody>
          <a:bodyPr wrap="none" rtlCol="0">
            <a:spAutoFit/>
          </a:bodyPr>
          <a:lstStyle/>
          <a:p>
            <a:r>
              <a:rPr lang="zh-TW" altLang="en-US" sz="3600">
                <a:solidFill>
                  <a:srgbClr val="000000"/>
                </a:solidFill>
                <a:latin typeface="標楷體" panose="03000509000000000000" pitchFamily="65" charset="-120"/>
                <a:ea typeface="標楷體" panose="03000509000000000000" pitchFamily="65" charset="-120"/>
              </a:rPr>
              <a:t>大型語言模型開發</a:t>
            </a:r>
          </a:p>
        </p:txBody>
      </p:sp>
      <p:sp>
        <p:nvSpPr>
          <p:cNvPr id="3" name="投影片編號版面配置區 2">
            <a:extLst>
              <a:ext uri="{FF2B5EF4-FFF2-40B4-BE49-F238E27FC236}">
                <a16:creationId xmlns:a16="http://schemas.microsoft.com/office/drawing/2014/main" id="{4A55D460-C7CB-498C-BBA0-8D34247FFA7D}"/>
              </a:ext>
            </a:extLst>
          </p:cNvPr>
          <p:cNvSpPr>
            <a:spLocks noGrp="1"/>
          </p:cNvSpPr>
          <p:nvPr>
            <p:ph type="sldNum" sz="quarter" idx="12"/>
          </p:nvPr>
        </p:nvSpPr>
        <p:spPr/>
        <p:txBody>
          <a:bodyPr/>
          <a:lstStyle/>
          <a:p>
            <a:fld id="{E5C60907-9731-46B4-A33D-FDF5DC3BFF3C}" type="slidenum">
              <a:rPr lang="zh-TW" altLang="en-US" smtClean="0"/>
              <a:t>33</a:t>
            </a:fld>
            <a:endParaRPr lang="zh-TW" altLang="en-US"/>
          </a:p>
        </p:txBody>
      </p:sp>
    </p:spTree>
    <p:extLst>
      <p:ext uri="{BB962C8B-B14F-4D97-AF65-F5344CB8AC3E}">
        <p14:creationId xmlns:p14="http://schemas.microsoft.com/office/powerpoint/2010/main" val="210264058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5080337" y="504630"/>
            <a:ext cx="2031325" cy="646331"/>
          </a:xfrm>
          <a:prstGeom prst="rect">
            <a:avLst/>
          </a:prstGeom>
          <a:noFill/>
        </p:spPr>
        <p:txBody>
          <a:bodyPr wrap="none" rtlCol="0">
            <a:spAutoFit/>
          </a:bodyPr>
          <a:lstStyle/>
          <a:p>
            <a:r>
              <a:rPr lang="zh-TW" altLang="en-US" sz="3600">
                <a:solidFill>
                  <a:srgbClr val="000000"/>
                </a:solidFill>
                <a:latin typeface="標楷體" panose="03000509000000000000" pitchFamily="65" charset="-120"/>
                <a:ea typeface="標楷體" panose="03000509000000000000" pitchFamily="65" charset="-120"/>
              </a:rPr>
              <a:t>系統架構</a:t>
            </a:r>
            <a:endParaRPr lang="zh-TW" altLang="en-US" sz="3600" dirty="0">
              <a:solidFill>
                <a:srgbClr val="000000"/>
              </a:solidFill>
              <a:latin typeface="標楷體" panose="03000509000000000000" pitchFamily="65" charset="-120"/>
              <a:ea typeface="標楷體" panose="03000509000000000000" pitchFamily="65" charset="-120"/>
            </a:endParaRPr>
          </a:p>
        </p:txBody>
      </p:sp>
      <p:sp>
        <p:nvSpPr>
          <p:cNvPr id="3" name="投影片編號版面配置區 2">
            <a:extLst>
              <a:ext uri="{FF2B5EF4-FFF2-40B4-BE49-F238E27FC236}">
                <a16:creationId xmlns:a16="http://schemas.microsoft.com/office/drawing/2014/main" id="{E779BDD3-68AF-429C-9557-00625E87B895}"/>
              </a:ext>
            </a:extLst>
          </p:cNvPr>
          <p:cNvSpPr>
            <a:spLocks noGrp="1"/>
          </p:cNvSpPr>
          <p:nvPr>
            <p:ph type="sldNum" sz="quarter" idx="12"/>
          </p:nvPr>
        </p:nvSpPr>
        <p:spPr/>
        <p:txBody>
          <a:bodyPr/>
          <a:lstStyle/>
          <a:p>
            <a:fld id="{E5C60907-9731-46B4-A33D-FDF5DC3BFF3C}" type="slidenum">
              <a:rPr lang="zh-TW" altLang="en-US" smtClean="0"/>
              <a:t>34</a:t>
            </a:fld>
            <a:endParaRPr lang="zh-TW" altLang="en-US"/>
          </a:p>
        </p:txBody>
      </p:sp>
    </p:spTree>
    <p:extLst>
      <p:ext uri="{BB962C8B-B14F-4D97-AF65-F5344CB8AC3E}">
        <p14:creationId xmlns:p14="http://schemas.microsoft.com/office/powerpoint/2010/main" val="254218944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字方塊 5">
            <a:extLst>
              <a:ext uri="{FF2B5EF4-FFF2-40B4-BE49-F238E27FC236}">
                <a16:creationId xmlns:a16="http://schemas.microsoft.com/office/drawing/2014/main" id="{6168CD71-7CC6-7B7A-D280-9E7DA89612DD}"/>
              </a:ext>
            </a:extLst>
          </p:cNvPr>
          <p:cNvSpPr txBox="1"/>
          <p:nvPr/>
        </p:nvSpPr>
        <p:spPr>
          <a:xfrm>
            <a:off x="1605606" y="1391787"/>
            <a:ext cx="10149411" cy="5693866"/>
          </a:xfrm>
          <a:prstGeom prst="rect">
            <a:avLst/>
          </a:prstGeom>
          <a:noFill/>
        </p:spPr>
        <p:txBody>
          <a:bodyPr wrap="square" rtlCol="0">
            <a:spAutoFit/>
          </a:bodyPr>
          <a:lstStyle/>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背景知識與相關研究</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endParaRPr lang="en-US" altLang="zh-TW" sz="2800" dirty="0">
              <a:solidFill>
                <a:schemeClr val="bg1">
                  <a:lumMod val="50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latin typeface="標楷體" panose="03000509000000000000" pitchFamily="65" charset="-120"/>
                <a:ea typeface="標楷體" panose="03000509000000000000" pitchFamily="65" charset="-120"/>
              </a:rPr>
              <a:t>研究方法</a:t>
            </a:r>
            <a:endParaRPr lang="en-US" altLang="zh-TW" sz="28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硬體設計流程</a:t>
            </a:r>
            <a:endParaRPr lang="en-US" altLang="zh-TW" sz="28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模型設計軟體：</a:t>
            </a:r>
            <a:r>
              <a:rPr lang="en-US" altLang="zh-TW" sz="2800" dirty="0">
                <a:latin typeface="標楷體" panose="03000509000000000000" pitchFamily="65" charset="-120"/>
                <a:ea typeface="標楷體" panose="03000509000000000000" pitchFamily="65" charset="-120"/>
              </a:rPr>
              <a:t>Autodesk Fusion 360</a:t>
            </a:r>
          </a:p>
          <a:p>
            <a:pPr marL="1485900" lvl="2"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檔案輸出格式：</a:t>
            </a:r>
            <a:r>
              <a:rPr lang="en-US" altLang="zh-TW" sz="2800" dirty="0">
                <a:latin typeface="標楷體" panose="03000509000000000000" pitchFamily="65" charset="-120"/>
                <a:ea typeface="標楷體" panose="03000509000000000000" pitchFamily="65" charset="-120"/>
              </a:rPr>
              <a:t>STL</a:t>
            </a:r>
            <a:r>
              <a:rPr lang="zh-TW" altLang="en-US" sz="2800" dirty="0">
                <a:latin typeface="標楷體" panose="03000509000000000000" pitchFamily="65" charset="-120"/>
                <a:ea typeface="標楷體" panose="03000509000000000000" pitchFamily="65" charset="-120"/>
              </a:rPr>
              <a:t>（</a:t>
            </a:r>
            <a:r>
              <a:rPr lang="en-US" altLang="zh-TW" sz="2800" dirty="0">
                <a:latin typeface="標楷體" panose="03000509000000000000" pitchFamily="65" charset="-120"/>
                <a:ea typeface="標楷體" panose="03000509000000000000" pitchFamily="65" charset="-120"/>
              </a:rPr>
              <a:t>Stereolithography</a:t>
            </a:r>
            <a:r>
              <a:rPr lang="zh-TW" altLang="en-US" sz="2800" dirty="0">
                <a:latin typeface="標楷體" panose="03000509000000000000" pitchFamily="65" charset="-120"/>
                <a:ea typeface="標楷體" panose="03000509000000000000" pitchFamily="65" charset="-120"/>
              </a:rPr>
              <a:t>）</a:t>
            </a:r>
            <a:endParaRPr lang="en-US" altLang="zh-TW" sz="28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en-US" altLang="zh-TW" sz="2800" dirty="0">
                <a:latin typeface="標楷體" panose="03000509000000000000" pitchFamily="65" charset="-120"/>
                <a:ea typeface="標楷體" panose="03000509000000000000" pitchFamily="65" charset="-120"/>
              </a:rPr>
              <a:t>3D </a:t>
            </a:r>
            <a:r>
              <a:rPr lang="zh-TW" altLang="en-US" sz="2800" dirty="0">
                <a:latin typeface="標楷體" panose="03000509000000000000" pitchFamily="65" charset="-120"/>
                <a:ea typeface="標楷體" panose="03000509000000000000" pitchFamily="65" charset="-120"/>
              </a:rPr>
              <a:t>列印機：</a:t>
            </a:r>
            <a:r>
              <a:rPr lang="en-US" altLang="zh-TW" sz="2800" dirty="0" err="1">
                <a:latin typeface="標楷體" panose="03000509000000000000" pitchFamily="65" charset="-120"/>
                <a:ea typeface="標楷體" panose="03000509000000000000" pitchFamily="65" charset="-120"/>
              </a:rPr>
              <a:t>Creality</a:t>
            </a:r>
            <a:r>
              <a:rPr lang="en-US" altLang="zh-TW" sz="2800" dirty="0">
                <a:latin typeface="標楷體" panose="03000509000000000000" pitchFamily="65" charset="-120"/>
                <a:ea typeface="標楷體" panose="03000509000000000000" pitchFamily="65" charset="-120"/>
              </a:rPr>
              <a:t> K1 MAX</a:t>
            </a:r>
          </a:p>
          <a:p>
            <a:pPr marL="1028700" lvl="1" indent="-571500">
              <a:buFont typeface="標楷體" panose="03000509000000000000" pitchFamily="65" charset="-12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運動學開發</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大型語言模型開發</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系統架構</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Arial" panose="020B0604020202020204" pitchFamily="34" charset="0"/>
              <a:buChar char="•"/>
            </a:pPr>
            <a:endParaRPr lang="en-US" altLang="zh-TW" sz="2800" dirty="0">
              <a:solidFill>
                <a:schemeClr val="bg1">
                  <a:lumMod val="50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實驗設計以及成果</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結論與未來展望</a:t>
            </a:r>
          </a:p>
        </p:txBody>
      </p:sp>
      <p:sp>
        <p:nvSpPr>
          <p:cNvPr id="7" name="文字方塊 6">
            <a:extLst>
              <a:ext uri="{FF2B5EF4-FFF2-40B4-BE49-F238E27FC236}">
                <a16:creationId xmlns:a16="http://schemas.microsoft.com/office/drawing/2014/main" id="{ECE81F7A-AC7B-54EA-8DE9-3A60A79E8919}"/>
              </a:ext>
            </a:extLst>
          </p:cNvPr>
          <p:cNvSpPr txBox="1"/>
          <p:nvPr/>
        </p:nvSpPr>
        <p:spPr>
          <a:xfrm>
            <a:off x="699901" y="587000"/>
            <a:ext cx="1811413" cy="646331"/>
          </a:xfrm>
          <a:prstGeom prst="rect">
            <a:avLst/>
          </a:prstGeom>
          <a:noFill/>
        </p:spPr>
        <p:txBody>
          <a:bodyPr wrap="square" rtlCol="0">
            <a:spAutoFit/>
          </a:bodyPr>
          <a:lstStyle/>
          <a:p>
            <a:pPr algn="ctr"/>
            <a:r>
              <a:rPr lang="zh-TW" altLang="en-US" sz="3600" dirty="0">
                <a:latin typeface="標楷體" panose="03000509000000000000" pitchFamily="65" charset="-120"/>
                <a:ea typeface="標楷體" panose="03000509000000000000" pitchFamily="65" charset="-120"/>
              </a:rPr>
              <a:t>大綱</a:t>
            </a:r>
          </a:p>
        </p:txBody>
      </p:sp>
      <p:sp>
        <p:nvSpPr>
          <p:cNvPr id="3" name="投影片編號版面配置區 2">
            <a:extLst>
              <a:ext uri="{FF2B5EF4-FFF2-40B4-BE49-F238E27FC236}">
                <a16:creationId xmlns:a16="http://schemas.microsoft.com/office/drawing/2014/main" id="{67886FD7-39FF-4A92-B6B8-A3AED31F3DFF}"/>
              </a:ext>
            </a:extLst>
          </p:cNvPr>
          <p:cNvSpPr>
            <a:spLocks noGrp="1"/>
          </p:cNvSpPr>
          <p:nvPr>
            <p:ph type="sldNum" sz="quarter" idx="12"/>
          </p:nvPr>
        </p:nvSpPr>
        <p:spPr/>
        <p:txBody>
          <a:bodyPr/>
          <a:lstStyle/>
          <a:p>
            <a:fld id="{E5C60907-9731-46B4-A33D-FDF5DC3BFF3C}" type="slidenum">
              <a:rPr lang="zh-TW" altLang="en-US" smtClean="0"/>
              <a:t>35</a:t>
            </a:fld>
            <a:endParaRPr lang="zh-TW" altLang="en-US"/>
          </a:p>
        </p:txBody>
      </p:sp>
    </p:spTree>
    <p:extLst>
      <p:ext uri="{BB962C8B-B14F-4D97-AF65-F5344CB8AC3E}">
        <p14:creationId xmlns:p14="http://schemas.microsoft.com/office/powerpoint/2010/main" val="420330371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2194932" y="504630"/>
            <a:ext cx="7802136" cy="646331"/>
          </a:xfrm>
          <a:prstGeom prst="rect">
            <a:avLst/>
          </a:prstGeom>
          <a:noFill/>
        </p:spPr>
        <p:txBody>
          <a:bodyPr wrap="none" rtlCol="0">
            <a:spAutoFit/>
          </a:bodyPr>
          <a:lstStyle/>
          <a:p>
            <a:r>
              <a:rPr lang="zh-TW" altLang="en-US" sz="3600">
                <a:solidFill>
                  <a:srgbClr val="000000"/>
                </a:solidFill>
                <a:latin typeface="標楷體" panose="03000509000000000000" pitchFamily="65" charset="-120"/>
                <a:ea typeface="標楷體" panose="03000509000000000000" pitchFamily="65" charset="-120"/>
              </a:rPr>
              <a:t>模型設計軟體：</a:t>
            </a:r>
            <a:r>
              <a:rPr lang="en-US" altLang="zh-TW" sz="3600">
                <a:solidFill>
                  <a:srgbClr val="000000"/>
                </a:solidFill>
                <a:latin typeface="標楷體" panose="03000509000000000000" pitchFamily="65" charset="-120"/>
                <a:ea typeface="標楷體" panose="03000509000000000000" pitchFamily="65" charset="-120"/>
              </a:rPr>
              <a:t>Autodesk Fusion 360</a:t>
            </a:r>
            <a:endParaRPr lang="en-US" altLang="zh-TW" sz="3600" dirty="0">
              <a:solidFill>
                <a:srgbClr val="000000"/>
              </a:solidFill>
              <a:latin typeface="標楷體" panose="03000509000000000000" pitchFamily="65" charset="-120"/>
              <a:ea typeface="標楷體" panose="03000509000000000000" pitchFamily="65" charset="-120"/>
            </a:endParaRPr>
          </a:p>
        </p:txBody>
      </p:sp>
      <p:sp>
        <p:nvSpPr>
          <p:cNvPr id="3" name="投影片編號版面配置區 2">
            <a:extLst>
              <a:ext uri="{FF2B5EF4-FFF2-40B4-BE49-F238E27FC236}">
                <a16:creationId xmlns:a16="http://schemas.microsoft.com/office/drawing/2014/main" id="{C67DFE14-1248-45A4-A6F5-8B8B85353CE9}"/>
              </a:ext>
            </a:extLst>
          </p:cNvPr>
          <p:cNvSpPr>
            <a:spLocks noGrp="1"/>
          </p:cNvSpPr>
          <p:nvPr>
            <p:ph type="sldNum" sz="quarter" idx="12"/>
          </p:nvPr>
        </p:nvSpPr>
        <p:spPr/>
        <p:txBody>
          <a:bodyPr/>
          <a:lstStyle/>
          <a:p>
            <a:fld id="{E5C60907-9731-46B4-A33D-FDF5DC3BFF3C}" type="slidenum">
              <a:rPr lang="zh-TW" altLang="en-US" smtClean="0"/>
              <a:t>36</a:t>
            </a:fld>
            <a:endParaRPr lang="zh-TW" altLang="en-US"/>
          </a:p>
        </p:txBody>
      </p:sp>
    </p:spTree>
    <p:extLst>
      <p:ext uri="{BB962C8B-B14F-4D97-AF65-F5344CB8AC3E}">
        <p14:creationId xmlns:p14="http://schemas.microsoft.com/office/powerpoint/2010/main" val="251893573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1617851" y="504630"/>
            <a:ext cx="8956298" cy="646331"/>
          </a:xfrm>
          <a:prstGeom prst="rect">
            <a:avLst/>
          </a:prstGeom>
          <a:noFill/>
        </p:spPr>
        <p:txBody>
          <a:bodyPr wrap="none" rtlCol="0">
            <a:spAutoFit/>
          </a:bodyPr>
          <a:lstStyle/>
          <a:p>
            <a:r>
              <a:rPr lang="zh-TW" altLang="en-US" sz="3600">
                <a:solidFill>
                  <a:srgbClr val="000000"/>
                </a:solidFill>
                <a:latin typeface="標楷體" panose="03000509000000000000" pitchFamily="65" charset="-120"/>
                <a:ea typeface="標楷體" panose="03000509000000000000" pitchFamily="65" charset="-120"/>
              </a:rPr>
              <a:t>檔案輸出格式：</a:t>
            </a:r>
            <a:r>
              <a:rPr lang="en-US" altLang="zh-TW" sz="3600">
                <a:solidFill>
                  <a:srgbClr val="000000"/>
                </a:solidFill>
                <a:latin typeface="標楷體" panose="03000509000000000000" pitchFamily="65" charset="-120"/>
                <a:ea typeface="標楷體" panose="03000509000000000000" pitchFamily="65" charset="-120"/>
              </a:rPr>
              <a:t>STL</a:t>
            </a:r>
            <a:r>
              <a:rPr lang="zh-TW" altLang="en-US" sz="3600">
                <a:solidFill>
                  <a:srgbClr val="000000"/>
                </a:solidFill>
                <a:latin typeface="標楷體" panose="03000509000000000000" pitchFamily="65" charset="-120"/>
                <a:ea typeface="標楷體" panose="03000509000000000000" pitchFamily="65" charset="-120"/>
              </a:rPr>
              <a:t>（</a:t>
            </a:r>
            <a:r>
              <a:rPr lang="en-US" altLang="zh-TW" sz="3600">
                <a:solidFill>
                  <a:srgbClr val="000000"/>
                </a:solidFill>
                <a:latin typeface="標楷體" panose="03000509000000000000" pitchFamily="65" charset="-120"/>
                <a:ea typeface="標楷體" panose="03000509000000000000" pitchFamily="65" charset="-120"/>
              </a:rPr>
              <a:t>Stereolithography</a:t>
            </a:r>
            <a:r>
              <a:rPr lang="zh-TW" altLang="en-US" sz="3600">
                <a:solidFill>
                  <a:srgbClr val="000000"/>
                </a:solidFill>
                <a:latin typeface="標楷體" panose="03000509000000000000" pitchFamily="65" charset="-120"/>
                <a:ea typeface="標楷體" panose="03000509000000000000" pitchFamily="65" charset="-120"/>
              </a:rPr>
              <a:t>）</a:t>
            </a:r>
          </a:p>
        </p:txBody>
      </p:sp>
      <p:sp>
        <p:nvSpPr>
          <p:cNvPr id="3" name="投影片編號版面配置區 2">
            <a:extLst>
              <a:ext uri="{FF2B5EF4-FFF2-40B4-BE49-F238E27FC236}">
                <a16:creationId xmlns:a16="http://schemas.microsoft.com/office/drawing/2014/main" id="{266873E6-8865-4A92-A132-E22137687A97}"/>
              </a:ext>
            </a:extLst>
          </p:cNvPr>
          <p:cNvSpPr>
            <a:spLocks noGrp="1"/>
          </p:cNvSpPr>
          <p:nvPr>
            <p:ph type="sldNum" sz="quarter" idx="12"/>
          </p:nvPr>
        </p:nvSpPr>
        <p:spPr/>
        <p:txBody>
          <a:bodyPr/>
          <a:lstStyle/>
          <a:p>
            <a:fld id="{E5C60907-9731-46B4-A33D-FDF5DC3BFF3C}" type="slidenum">
              <a:rPr lang="zh-TW" altLang="en-US" smtClean="0"/>
              <a:t>37</a:t>
            </a:fld>
            <a:endParaRPr lang="zh-TW" altLang="en-US"/>
          </a:p>
        </p:txBody>
      </p:sp>
    </p:spTree>
    <p:extLst>
      <p:ext uri="{BB962C8B-B14F-4D97-AF65-F5344CB8AC3E}">
        <p14:creationId xmlns:p14="http://schemas.microsoft.com/office/powerpoint/2010/main" val="90067575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3002845" y="504630"/>
            <a:ext cx="6186309" cy="646331"/>
          </a:xfrm>
          <a:prstGeom prst="rect">
            <a:avLst/>
          </a:prstGeom>
          <a:noFill/>
        </p:spPr>
        <p:txBody>
          <a:bodyPr wrap="none" rtlCol="0">
            <a:spAutoFit/>
          </a:bodyPr>
          <a:lstStyle/>
          <a:p>
            <a:r>
              <a:rPr lang="en-US" altLang="zh-TW" sz="3600">
                <a:solidFill>
                  <a:srgbClr val="000000"/>
                </a:solidFill>
                <a:latin typeface="標楷體" panose="03000509000000000000" pitchFamily="65" charset="-120"/>
                <a:ea typeface="標楷體" panose="03000509000000000000" pitchFamily="65" charset="-120"/>
              </a:rPr>
              <a:t>3D </a:t>
            </a:r>
            <a:r>
              <a:rPr lang="zh-TW" altLang="en-US" sz="3600">
                <a:solidFill>
                  <a:srgbClr val="000000"/>
                </a:solidFill>
                <a:latin typeface="標楷體" panose="03000509000000000000" pitchFamily="65" charset="-120"/>
                <a:ea typeface="標楷體" panose="03000509000000000000" pitchFamily="65" charset="-120"/>
              </a:rPr>
              <a:t>列印機：</a:t>
            </a:r>
            <a:r>
              <a:rPr lang="en-US" altLang="zh-TW" sz="3600">
                <a:solidFill>
                  <a:srgbClr val="000000"/>
                </a:solidFill>
                <a:latin typeface="標楷體" panose="03000509000000000000" pitchFamily="65" charset="-120"/>
                <a:ea typeface="標楷體" panose="03000509000000000000" pitchFamily="65" charset="-120"/>
              </a:rPr>
              <a:t>Creality K1 MAX</a:t>
            </a:r>
          </a:p>
        </p:txBody>
      </p:sp>
      <p:sp>
        <p:nvSpPr>
          <p:cNvPr id="3" name="投影片編號版面配置區 2">
            <a:extLst>
              <a:ext uri="{FF2B5EF4-FFF2-40B4-BE49-F238E27FC236}">
                <a16:creationId xmlns:a16="http://schemas.microsoft.com/office/drawing/2014/main" id="{D41C5610-E3B0-4612-9758-96676D74544A}"/>
              </a:ext>
            </a:extLst>
          </p:cNvPr>
          <p:cNvSpPr>
            <a:spLocks noGrp="1"/>
          </p:cNvSpPr>
          <p:nvPr>
            <p:ph type="sldNum" sz="quarter" idx="12"/>
          </p:nvPr>
        </p:nvSpPr>
        <p:spPr/>
        <p:txBody>
          <a:bodyPr/>
          <a:lstStyle/>
          <a:p>
            <a:fld id="{E5C60907-9731-46B4-A33D-FDF5DC3BFF3C}" type="slidenum">
              <a:rPr lang="zh-TW" altLang="en-US" smtClean="0"/>
              <a:t>38</a:t>
            </a:fld>
            <a:endParaRPr lang="zh-TW" altLang="en-US"/>
          </a:p>
        </p:txBody>
      </p:sp>
    </p:spTree>
    <p:extLst>
      <p:ext uri="{BB962C8B-B14F-4D97-AF65-F5344CB8AC3E}">
        <p14:creationId xmlns:p14="http://schemas.microsoft.com/office/powerpoint/2010/main" val="112167970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字方塊 5">
            <a:extLst>
              <a:ext uri="{FF2B5EF4-FFF2-40B4-BE49-F238E27FC236}">
                <a16:creationId xmlns:a16="http://schemas.microsoft.com/office/drawing/2014/main" id="{6168CD71-7CC6-7B7A-D280-9E7DA89612DD}"/>
              </a:ext>
            </a:extLst>
          </p:cNvPr>
          <p:cNvSpPr txBox="1"/>
          <p:nvPr/>
        </p:nvSpPr>
        <p:spPr>
          <a:xfrm>
            <a:off x="1605606" y="1391787"/>
            <a:ext cx="10149411" cy="5693866"/>
          </a:xfrm>
          <a:prstGeom prst="rect">
            <a:avLst/>
          </a:prstGeom>
          <a:noFill/>
        </p:spPr>
        <p:txBody>
          <a:bodyPr wrap="square" rtlCol="0">
            <a:spAutoFit/>
          </a:bodyPr>
          <a:lstStyle/>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背景知識與相關研究</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endParaRPr lang="en-US" altLang="zh-TW" sz="2800" dirty="0">
              <a:solidFill>
                <a:schemeClr val="bg1">
                  <a:lumMod val="50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latin typeface="標楷體" panose="03000509000000000000" pitchFamily="65" charset="-120"/>
                <a:ea typeface="標楷體" panose="03000509000000000000" pitchFamily="65" charset="-120"/>
              </a:rPr>
              <a:t>研究方法</a:t>
            </a:r>
            <a:endParaRPr lang="en-US" altLang="zh-TW" sz="28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硬體設計流程</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運動學開發</a:t>
            </a:r>
            <a:endParaRPr lang="en-US" altLang="zh-TW" sz="28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運動模擬環境</a:t>
            </a:r>
            <a:endParaRPr lang="en-US" altLang="zh-TW" sz="28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順向運動學</a:t>
            </a:r>
            <a:endParaRPr lang="en-US" altLang="zh-TW" sz="28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逆向運動學</a:t>
            </a:r>
            <a:endParaRPr lang="en-US" altLang="zh-TW" sz="28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大型語言模型開發</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系統架構</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Arial" panose="020B0604020202020204" pitchFamily="34" charset="0"/>
              <a:buChar char="•"/>
            </a:pPr>
            <a:endParaRPr lang="en-US" altLang="zh-TW" sz="2800" dirty="0">
              <a:solidFill>
                <a:schemeClr val="bg1">
                  <a:lumMod val="50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實驗設計以及成果</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結論與未來展望</a:t>
            </a:r>
          </a:p>
        </p:txBody>
      </p:sp>
      <p:sp>
        <p:nvSpPr>
          <p:cNvPr id="7" name="文字方塊 6">
            <a:extLst>
              <a:ext uri="{FF2B5EF4-FFF2-40B4-BE49-F238E27FC236}">
                <a16:creationId xmlns:a16="http://schemas.microsoft.com/office/drawing/2014/main" id="{1335398E-3D77-8B66-D30B-CFCC5086DC48}"/>
              </a:ext>
            </a:extLst>
          </p:cNvPr>
          <p:cNvSpPr txBox="1"/>
          <p:nvPr/>
        </p:nvSpPr>
        <p:spPr>
          <a:xfrm>
            <a:off x="699901" y="587000"/>
            <a:ext cx="1811413" cy="646331"/>
          </a:xfrm>
          <a:prstGeom prst="rect">
            <a:avLst/>
          </a:prstGeom>
          <a:noFill/>
        </p:spPr>
        <p:txBody>
          <a:bodyPr wrap="square" rtlCol="0">
            <a:spAutoFit/>
          </a:bodyPr>
          <a:lstStyle/>
          <a:p>
            <a:pPr algn="ctr"/>
            <a:r>
              <a:rPr lang="zh-TW" altLang="en-US" sz="3600" dirty="0">
                <a:latin typeface="標楷體" panose="03000509000000000000" pitchFamily="65" charset="-120"/>
                <a:ea typeface="標楷體" panose="03000509000000000000" pitchFamily="65" charset="-120"/>
              </a:rPr>
              <a:t>大綱</a:t>
            </a:r>
          </a:p>
        </p:txBody>
      </p:sp>
      <p:sp>
        <p:nvSpPr>
          <p:cNvPr id="3" name="投影片編號版面配置區 2">
            <a:extLst>
              <a:ext uri="{FF2B5EF4-FFF2-40B4-BE49-F238E27FC236}">
                <a16:creationId xmlns:a16="http://schemas.microsoft.com/office/drawing/2014/main" id="{A46D9788-03C1-44AB-82C7-82FF94C6C014}"/>
              </a:ext>
            </a:extLst>
          </p:cNvPr>
          <p:cNvSpPr>
            <a:spLocks noGrp="1"/>
          </p:cNvSpPr>
          <p:nvPr>
            <p:ph type="sldNum" sz="quarter" idx="12"/>
          </p:nvPr>
        </p:nvSpPr>
        <p:spPr/>
        <p:txBody>
          <a:bodyPr/>
          <a:lstStyle/>
          <a:p>
            <a:fld id="{E5C60907-9731-46B4-A33D-FDF5DC3BFF3C}" type="slidenum">
              <a:rPr lang="zh-TW" altLang="en-US" smtClean="0"/>
              <a:t>39</a:t>
            </a:fld>
            <a:endParaRPr lang="zh-TW" altLang="en-US"/>
          </a:p>
        </p:txBody>
      </p:sp>
    </p:spTree>
    <p:extLst>
      <p:ext uri="{BB962C8B-B14F-4D97-AF65-F5344CB8AC3E}">
        <p14:creationId xmlns:p14="http://schemas.microsoft.com/office/powerpoint/2010/main" val="161543583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5080337" y="504630"/>
            <a:ext cx="2031325" cy="646331"/>
          </a:xfrm>
          <a:prstGeom prst="rect">
            <a:avLst/>
          </a:prstGeom>
          <a:noFill/>
        </p:spPr>
        <p:txBody>
          <a:bodyPr wrap="none" rtlCol="0">
            <a:spAutoFit/>
          </a:bodyPr>
          <a:lstStyle/>
          <a:p>
            <a:r>
              <a:rPr lang="zh-TW" altLang="en-US" sz="3600" dirty="0">
                <a:solidFill>
                  <a:srgbClr val="000000"/>
                </a:solidFill>
                <a:latin typeface="標楷體" panose="03000509000000000000" pitchFamily="65" charset="-120"/>
                <a:ea typeface="標楷體" panose="03000509000000000000" pitchFamily="65" charset="-120"/>
              </a:rPr>
              <a:t>研究動機</a:t>
            </a:r>
            <a:endParaRPr lang="en-US" altLang="zh-TW" sz="3600" dirty="0">
              <a:solidFill>
                <a:srgbClr val="000000"/>
              </a:solidFill>
              <a:latin typeface="標楷體" panose="03000509000000000000" pitchFamily="65" charset="-120"/>
              <a:ea typeface="標楷體" panose="03000509000000000000" pitchFamily="65" charset="-120"/>
            </a:endParaRPr>
          </a:p>
        </p:txBody>
      </p:sp>
      <p:sp>
        <p:nvSpPr>
          <p:cNvPr id="3" name="文字方塊 2">
            <a:extLst>
              <a:ext uri="{FF2B5EF4-FFF2-40B4-BE49-F238E27FC236}">
                <a16:creationId xmlns:a16="http://schemas.microsoft.com/office/drawing/2014/main" id="{3669F30E-D78F-EDC1-2A55-D50AB6F1C99F}"/>
              </a:ext>
            </a:extLst>
          </p:cNvPr>
          <p:cNvSpPr txBox="1"/>
          <p:nvPr/>
        </p:nvSpPr>
        <p:spPr>
          <a:xfrm>
            <a:off x="1241465" y="1817614"/>
            <a:ext cx="9940656" cy="2308324"/>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隨著深度學習的蓬勃發展，人工智慧的應用也漸漸普及到各行各業。然而，現在大部分模型卻為</a:t>
            </a:r>
            <a:r>
              <a:rPr lang="en-US" altLang="zh-TW" sz="2400" dirty="0">
                <a:latin typeface="標楷體" panose="03000509000000000000" pitchFamily="65" charset="-120"/>
                <a:ea typeface="標楷體" panose="03000509000000000000" pitchFamily="65" charset="-120"/>
              </a:rPr>
              <a:t>“</a:t>
            </a:r>
            <a:r>
              <a:rPr lang="zh-TW" altLang="en-US" sz="2400" dirty="0">
                <a:latin typeface="標楷體" panose="03000509000000000000" pitchFamily="65" charset="-120"/>
                <a:ea typeface="標楷體" panose="03000509000000000000" pitchFamily="65" charset="-120"/>
              </a:rPr>
              <a:t>黑盒</a:t>
            </a:r>
            <a:r>
              <a:rPr lang="en-US" altLang="zh-TW" sz="2400" dirty="0">
                <a:latin typeface="標楷體" panose="03000509000000000000" pitchFamily="65" charset="-120"/>
                <a:ea typeface="標楷體" panose="03000509000000000000" pitchFamily="65" charset="-120"/>
              </a:rPr>
              <a:t>”</a:t>
            </a:r>
            <a:r>
              <a:rPr lang="zh-TW" altLang="en-US" sz="2400" dirty="0">
                <a:latin typeface="標楷體" panose="03000509000000000000" pitchFamily="65" charset="-120"/>
                <a:ea typeface="標楷體" panose="03000509000000000000" pitchFamily="65" charset="-120"/>
              </a:rPr>
              <a:t>模型，雖然了解運作原理，卻無法得知做出預測的具體根據與邏輯。</a:t>
            </a:r>
            <a:endParaRPr lang="en-US" altLang="zh-TW" sz="2400" dirty="0">
              <a:latin typeface="標楷體" panose="03000509000000000000" pitchFamily="65" charset="-120"/>
              <a:ea typeface="標楷體" panose="03000509000000000000" pitchFamily="65" charset="-120"/>
            </a:endParaRPr>
          </a:p>
          <a:p>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在特定的關鍵領域</a:t>
            </a:r>
            <a:r>
              <a:rPr lang="en-US" altLang="zh-TW" sz="2400" dirty="0">
                <a:latin typeface="標楷體" panose="03000509000000000000" pitchFamily="65" charset="-120"/>
                <a:ea typeface="標楷體" panose="03000509000000000000" pitchFamily="65" charset="-120"/>
              </a:rPr>
              <a:t>(</a:t>
            </a:r>
            <a:r>
              <a:rPr lang="zh-TW" altLang="en-US" sz="2400" dirty="0">
                <a:latin typeface="標楷體" panose="03000509000000000000" pitchFamily="65" charset="-120"/>
                <a:ea typeface="標楷體" panose="03000509000000000000" pitchFamily="65" charset="-120"/>
              </a:rPr>
              <a:t>如金融、醫療</a:t>
            </a:r>
            <a:r>
              <a:rPr lang="en-US" altLang="zh-TW" sz="2400" dirty="0">
                <a:latin typeface="標楷體" panose="03000509000000000000" pitchFamily="65" charset="-120"/>
                <a:ea typeface="標楷體" panose="03000509000000000000" pitchFamily="65" charset="-120"/>
              </a:rPr>
              <a:t>)</a:t>
            </a:r>
            <a:r>
              <a:rPr lang="zh-TW" altLang="en-US" sz="2400" dirty="0">
                <a:latin typeface="標楷體" panose="03000509000000000000" pitchFamily="65" charset="-120"/>
                <a:ea typeface="標楷體" panose="03000509000000000000" pitchFamily="65" charset="-120"/>
              </a:rPr>
              <a:t>需要有支撐決策的理由與邏輯才足以讓人採用。</a:t>
            </a:r>
            <a:endParaRPr lang="en-US" altLang="zh-TW" sz="2400" dirty="0">
              <a:latin typeface="標楷體" panose="03000509000000000000" pitchFamily="65" charset="-120"/>
              <a:ea typeface="標楷體" panose="03000509000000000000" pitchFamily="65" charset="-120"/>
            </a:endParaRPr>
          </a:p>
        </p:txBody>
      </p:sp>
      <p:sp>
        <p:nvSpPr>
          <p:cNvPr id="4" name="投影片編號版面配置區 3">
            <a:extLst>
              <a:ext uri="{FF2B5EF4-FFF2-40B4-BE49-F238E27FC236}">
                <a16:creationId xmlns:a16="http://schemas.microsoft.com/office/drawing/2014/main" id="{1407C7B3-B6FA-4BEB-AB1C-618BDB3FD430}"/>
              </a:ext>
            </a:extLst>
          </p:cNvPr>
          <p:cNvSpPr>
            <a:spLocks noGrp="1"/>
          </p:cNvSpPr>
          <p:nvPr>
            <p:ph type="sldNum" sz="quarter" idx="12"/>
          </p:nvPr>
        </p:nvSpPr>
        <p:spPr/>
        <p:txBody>
          <a:bodyPr/>
          <a:lstStyle/>
          <a:p>
            <a:fld id="{E5C60907-9731-46B4-A33D-FDF5DC3BFF3C}" type="slidenum">
              <a:rPr lang="zh-TW" altLang="en-US" smtClean="0"/>
              <a:t>4</a:t>
            </a:fld>
            <a:endParaRPr lang="zh-TW" altLang="en-US"/>
          </a:p>
        </p:txBody>
      </p:sp>
    </p:spTree>
    <p:extLst>
      <p:ext uri="{BB962C8B-B14F-4D97-AF65-F5344CB8AC3E}">
        <p14:creationId xmlns:p14="http://schemas.microsoft.com/office/powerpoint/2010/main" val="132364085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4618672" y="504630"/>
            <a:ext cx="2954655" cy="646331"/>
          </a:xfrm>
          <a:prstGeom prst="rect">
            <a:avLst/>
          </a:prstGeom>
          <a:noFill/>
        </p:spPr>
        <p:txBody>
          <a:bodyPr wrap="none" rtlCol="0">
            <a:spAutoFit/>
          </a:bodyPr>
          <a:lstStyle/>
          <a:p>
            <a:r>
              <a:rPr lang="zh-TW" altLang="en-US" sz="3600">
                <a:solidFill>
                  <a:srgbClr val="000000"/>
                </a:solidFill>
                <a:latin typeface="標楷體" panose="03000509000000000000" pitchFamily="65" charset="-120"/>
                <a:ea typeface="標楷體" panose="03000509000000000000" pitchFamily="65" charset="-120"/>
              </a:rPr>
              <a:t>運動模擬環境</a:t>
            </a:r>
            <a:endParaRPr lang="zh-TW" altLang="en-US" sz="3600" dirty="0">
              <a:solidFill>
                <a:srgbClr val="000000"/>
              </a:solidFill>
              <a:latin typeface="標楷體" panose="03000509000000000000" pitchFamily="65" charset="-120"/>
              <a:ea typeface="標楷體" panose="03000509000000000000" pitchFamily="65" charset="-120"/>
            </a:endParaRPr>
          </a:p>
        </p:txBody>
      </p:sp>
      <p:sp>
        <p:nvSpPr>
          <p:cNvPr id="3" name="投影片編號版面配置區 2">
            <a:extLst>
              <a:ext uri="{FF2B5EF4-FFF2-40B4-BE49-F238E27FC236}">
                <a16:creationId xmlns:a16="http://schemas.microsoft.com/office/drawing/2014/main" id="{CA02733C-0103-417C-9CD3-F19BB1BF4CA4}"/>
              </a:ext>
            </a:extLst>
          </p:cNvPr>
          <p:cNvSpPr>
            <a:spLocks noGrp="1"/>
          </p:cNvSpPr>
          <p:nvPr>
            <p:ph type="sldNum" sz="quarter" idx="12"/>
          </p:nvPr>
        </p:nvSpPr>
        <p:spPr/>
        <p:txBody>
          <a:bodyPr/>
          <a:lstStyle/>
          <a:p>
            <a:fld id="{E5C60907-9731-46B4-A33D-FDF5DC3BFF3C}" type="slidenum">
              <a:rPr lang="zh-TW" altLang="en-US" smtClean="0"/>
              <a:t>40</a:t>
            </a:fld>
            <a:endParaRPr lang="zh-TW" altLang="en-US"/>
          </a:p>
        </p:txBody>
      </p:sp>
    </p:spTree>
    <p:extLst>
      <p:ext uri="{BB962C8B-B14F-4D97-AF65-F5344CB8AC3E}">
        <p14:creationId xmlns:p14="http://schemas.microsoft.com/office/powerpoint/2010/main" val="210168468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4849505" y="504630"/>
            <a:ext cx="2492990" cy="646331"/>
          </a:xfrm>
          <a:prstGeom prst="rect">
            <a:avLst/>
          </a:prstGeom>
          <a:noFill/>
        </p:spPr>
        <p:txBody>
          <a:bodyPr wrap="none" rtlCol="0">
            <a:spAutoFit/>
          </a:bodyPr>
          <a:lstStyle/>
          <a:p>
            <a:r>
              <a:rPr lang="zh-TW" altLang="en-US" sz="3600">
                <a:solidFill>
                  <a:srgbClr val="000000"/>
                </a:solidFill>
                <a:latin typeface="標楷體" panose="03000509000000000000" pitchFamily="65" charset="-120"/>
                <a:ea typeface="標楷體" panose="03000509000000000000" pitchFamily="65" charset="-120"/>
              </a:rPr>
              <a:t>順向運動學</a:t>
            </a:r>
            <a:endParaRPr lang="zh-TW" altLang="en-US" sz="3600" dirty="0">
              <a:solidFill>
                <a:srgbClr val="000000"/>
              </a:solidFill>
              <a:latin typeface="標楷體" panose="03000509000000000000" pitchFamily="65" charset="-120"/>
              <a:ea typeface="標楷體" panose="03000509000000000000" pitchFamily="65" charset="-120"/>
            </a:endParaRPr>
          </a:p>
        </p:txBody>
      </p:sp>
      <p:sp>
        <p:nvSpPr>
          <p:cNvPr id="3" name="投影片編號版面配置區 2">
            <a:extLst>
              <a:ext uri="{FF2B5EF4-FFF2-40B4-BE49-F238E27FC236}">
                <a16:creationId xmlns:a16="http://schemas.microsoft.com/office/drawing/2014/main" id="{E53149A2-F2CE-455F-B2E8-C913675ACF1A}"/>
              </a:ext>
            </a:extLst>
          </p:cNvPr>
          <p:cNvSpPr>
            <a:spLocks noGrp="1"/>
          </p:cNvSpPr>
          <p:nvPr>
            <p:ph type="sldNum" sz="quarter" idx="12"/>
          </p:nvPr>
        </p:nvSpPr>
        <p:spPr/>
        <p:txBody>
          <a:bodyPr/>
          <a:lstStyle/>
          <a:p>
            <a:fld id="{E5C60907-9731-46B4-A33D-FDF5DC3BFF3C}" type="slidenum">
              <a:rPr lang="zh-TW" altLang="en-US" smtClean="0"/>
              <a:t>41</a:t>
            </a:fld>
            <a:endParaRPr lang="zh-TW" altLang="en-US"/>
          </a:p>
        </p:txBody>
      </p:sp>
    </p:spTree>
    <p:extLst>
      <p:ext uri="{BB962C8B-B14F-4D97-AF65-F5344CB8AC3E}">
        <p14:creationId xmlns:p14="http://schemas.microsoft.com/office/powerpoint/2010/main" val="239292085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4849505" y="504630"/>
            <a:ext cx="2492990" cy="646331"/>
          </a:xfrm>
          <a:prstGeom prst="rect">
            <a:avLst/>
          </a:prstGeom>
          <a:noFill/>
        </p:spPr>
        <p:txBody>
          <a:bodyPr wrap="none" rtlCol="0">
            <a:spAutoFit/>
          </a:bodyPr>
          <a:lstStyle/>
          <a:p>
            <a:r>
              <a:rPr lang="zh-TW" altLang="en-US" sz="3600">
                <a:solidFill>
                  <a:srgbClr val="000000"/>
                </a:solidFill>
                <a:latin typeface="標楷體" panose="03000509000000000000" pitchFamily="65" charset="-120"/>
                <a:ea typeface="標楷體" panose="03000509000000000000" pitchFamily="65" charset="-120"/>
              </a:rPr>
              <a:t>逆向運動學</a:t>
            </a:r>
            <a:endParaRPr lang="zh-TW" altLang="en-US" sz="3600" dirty="0">
              <a:solidFill>
                <a:srgbClr val="000000"/>
              </a:solidFill>
              <a:latin typeface="標楷體" panose="03000509000000000000" pitchFamily="65" charset="-120"/>
              <a:ea typeface="標楷體" panose="03000509000000000000" pitchFamily="65" charset="-120"/>
            </a:endParaRPr>
          </a:p>
        </p:txBody>
      </p:sp>
      <p:sp>
        <p:nvSpPr>
          <p:cNvPr id="3" name="投影片編號版面配置區 2">
            <a:extLst>
              <a:ext uri="{FF2B5EF4-FFF2-40B4-BE49-F238E27FC236}">
                <a16:creationId xmlns:a16="http://schemas.microsoft.com/office/drawing/2014/main" id="{17ACB71B-3404-417D-911E-04492D4591AA}"/>
              </a:ext>
            </a:extLst>
          </p:cNvPr>
          <p:cNvSpPr>
            <a:spLocks noGrp="1"/>
          </p:cNvSpPr>
          <p:nvPr>
            <p:ph type="sldNum" sz="quarter" idx="12"/>
          </p:nvPr>
        </p:nvSpPr>
        <p:spPr/>
        <p:txBody>
          <a:bodyPr/>
          <a:lstStyle/>
          <a:p>
            <a:fld id="{E5C60907-9731-46B4-A33D-FDF5DC3BFF3C}" type="slidenum">
              <a:rPr lang="zh-TW" altLang="en-US" smtClean="0"/>
              <a:t>42</a:t>
            </a:fld>
            <a:endParaRPr lang="zh-TW" altLang="en-US"/>
          </a:p>
        </p:txBody>
      </p:sp>
    </p:spTree>
    <p:extLst>
      <p:ext uri="{BB962C8B-B14F-4D97-AF65-F5344CB8AC3E}">
        <p14:creationId xmlns:p14="http://schemas.microsoft.com/office/powerpoint/2010/main" val="99033280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字方塊 5">
            <a:extLst>
              <a:ext uri="{FF2B5EF4-FFF2-40B4-BE49-F238E27FC236}">
                <a16:creationId xmlns:a16="http://schemas.microsoft.com/office/drawing/2014/main" id="{6168CD71-7CC6-7B7A-D280-9E7DA89612DD}"/>
              </a:ext>
            </a:extLst>
          </p:cNvPr>
          <p:cNvSpPr txBox="1"/>
          <p:nvPr/>
        </p:nvSpPr>
        <p:spPr>
          <a:xfrm>
            <a:off x="1605606" y="1391787"/>
            <a:ext cx="10149411" cy="5262979"/>
          </a:xfrm>
          <a:prstGeom prst="rect">
            <a:avLst/>
          </a:prstGeom>
          <a:noFill/>
        </p:spPr>
        <p:txBody>
          <a:bodyPr wrap="square" rtlCol="0">
            <a:spAutoFit/>
          </a:bodyPr>
          <a:lstStyle/>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背景知識與相關研究</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endParaRPr lang="en-US" altLang="zh-TW" sz="2800" dirty="0">
              <a:solidFill>
                <a:schemeClr val="bg1">
                  <a:lumMod val="50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latin typeface="標楷體" panose="03000509000000000000" pitchFamily="65" charset="-120"/>
                <a:ea typeface="標楷體" panose="03000509000000000000" pitchFamily="65" charset="-120"/>
              </a:rPr>
              <a:t>研究方法</a:t>
            </a:r>
            <a:endParaRPr lang="en-US" altLang="zh-TW" sz="28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硬體設計流程</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運動學開發</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大型語言模型開發</a:t>
            </a:r>
            <a:endParaRPr lang="en-US" altLang="zh-TW" sz="28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en-US" altLang="zh-TW" sz="2800" dirty="0">
                <a:latin typeface="標楷體" panose="03000509000000000000" pitchFamily="65" charset="-120"/>
                <a:ea typeface="標楷體" panose="03000509000000000000" pitchFamily="65" charset="-120"/>
              </a:rPr>
              <a:t>OpenAI </a:t>
            </a:r>
            <a:r>
              <a:rPr lang="zh-TW" altLang="en-US" sz="2800" dirty="0">
                <a:latin typeface="標楷體" panose="03000509000000000000" pitchFamily="65" charset="-120"/>
                <a:ea typeface="標楷體" panose="03000509000000000000" pitchFamily="65" charset="-120"/>
              </a:rPr>
              <a:t>與 </a:t>
            </a:r>
            <a:r>
              <a:rPr lang="en-US" altLang="zh-TW" sz="2800" dirty="0">
                <a:latin typeface="標楷體" panose="03000509000000000000" pitchFamily="65" charset="-120"/>
                <a:ea typeface="標楷體" panose="03000509000000000000" pitchFamily="65" charset="-120"/>
              </a:rPr>
              <a:t>GPT </a:t>
            </a:r>
            <a:r>
              <a:rPr lang="zh-TW" altLang="en-US" sz="2800" dirty="0">
                <a:latin typeface="標楷體" panose="03000509000000000000" pitchFamily="65" charset="-120"/>
                <a:ea typeface="標楷體" panose="03000509000000000000" pitchFamily="65" charset="-120"/>
              </a:rPr>
              <a:t>模型</a:t>
            </a:r>
            <a:endParaRPr lang="en-US" altLang="zh-TW" sz="28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模型使用流程</a:t>
            </a:r>
            <a:endParaRPr lang="en-US" altLang="zh-TW" sz="28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系統架構</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Arial" panose="020B0604020202020204" pitchFamily="34" charset="0"/>
              <a:buChar char="•"/>
            </a:pPr>
            <a:endParaRPr lang="en-US" altLang="zh-TW" sz="2800" dirty="0">
              <a:solidFill>
                <a:schemeClr val="bg1">
                  <a:lumMod val="50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實驗設計以及成果</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結論與未來展望</a:t>
            </a:r>
          </a:p>
        </p:txBody>
      </p:sp>
      <p:sp>
        <p:nvSpPr>
          <p:cNvPr id="7" name="文字方塊 6">
            <a:extLst>
              <a:ext uri="{FF2B5EF4-FFF2-40B4-BE49-F238E27FC236}">
                <a16:creationId xmlns:a16="http://schemas.microsoft.com/office/drawing/2014/main" id="{66E85C96-0BA1-F4AC-FCD0-4195441EC78E}"/>
              </a:ext>
            </a:extLst>
          </p:cNvPr>
          <p:cNvSpPr txBox="1"/>
          <p:nvPr/>
        </p:nvSpPr>
        <p:spPr>
          <a:xfrm>
            <a:off x="699901" y="598723"/>
            <a:ext cx="1811413" cy="646331"/>
          </a:xfrm>
          <a:prstGeom prst="rect">
            <a:avLst/>
          </a:prstGeom>
          <a:noFill/>
        </p:spPr>
        <p:txBody>
          <a:bodyPr wrap="square" rtlCol="0">
            <a:spAutoFit/>
          </a:bodyPr>
          <a:lstStyle/>
          <a:p>
            <a:pPr algn="ctr"/>
            <a:r>
              <a:rPr lang="zh-TW" altLang="en-US" sz="3600" dirty="0">
                <a:latin typeface="標楷體" panose="03000509000000000000" pitchFamily="65" charset="-120"/>
                <a:ea typeface="標楷體" panose="03000509000000000000" pitchFamily="65" charset="-120"/>
              </a:rPr>
              <a:t>大綱</a:t>
            </a:r>
          </a:p>
        </p:txBody>
      </p:sp>
      <p:sp>
        <p:nvSpPr>
          <p:cNvPr id="3" name="投影片編號版面配置區 2">
            <a:extLst>
              <a:ext uri="{FF2B5EF4-FFF2-40B4-BE49-F238E27FC236}">
                <a16:creationId xmlns:a16="http://schemas.microsoft.com/office/drawing/2014/main" id="{43903715-9FAF-4CD9-9441-9C02C8431635}"/>
              </a:ext>
            </a:extLst>
          </p:cNvPr>
          <p:cNvSpPr>
            <a:spLocks noGrp="1"/>
          </p:cNvSpPr>
          <p:nvPr>
            <p:ph type="sldNum" sz="quarter" idx="12"/>
          </p:nvPr>
        </p:nvSpPr>
        <p:spPr/>
        <p:txBody>
          <a:bodyPr/>
          <a:lstStyle/>
          <a:p>
            <a:fld id="{E5C60907-9731-46B4-A33D-FDF5DC3BFF3C}" type="slidenum">
              <a:rPr lang="zh-TW" altLang="en-US" smtClean="0"/>
              <a:t>43</a:t>
            </a:fld>
            <a:endParaRPr lang="zh-TW" altLang="en-US"/>
          </a:p>
        </p:txBody>
      </p:sp>
    </p:spTree>
    <p:extLst>
      <p:ext uri="{BB962C8B-B14F-4D97-AF65-F5344CB8AC3E}">
        <p14:creationId xmlns:p14="http://schemas.microsoft.com/office/powerpoint/2010/main" val="378172723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3926175" y="504630"/>
            <a:ext cx="4339650" cy="646331"/>
          </a:xfrm>
          <a:prstGeom prst="rect">
            <a:avLst/>
          </a:prstGeom>
          <a:noFill/>
        </p:spPr>
        <p:txBody>
          <a:bodyPr wrap="none" rtlCol="0">
            <a:spAutoFit/>
          </a:bodyPr>
          <a:lstStyle/>
          <a:p>
            <a:r>
              <a:rPr lang="en-US" altLang="zh-TW" sz="3600">
                <a:solidFill>
                  <a:srgbClr val="000000"/>
                </a:solidFill>
                <a:latin typeface="標楷體" panose="03000509000000000000" pitchFamily="65" charset="-120"/>
                <a:ea typeface="標楷體" panose="03000509000000000000" pitchFamily="65" charset="-120"/>
              </a:rPr>
              <a:t>OpenAI </a:t>
            </a:r>
            <a:r>
              <a:rPr lang="zh-TW" altLang="en-US" sz="3600">
                <a:solidFill>
                  <a:srgbClr val="000000"/>
                </a:solidFill>
                <a:latin typeface="標楷體" panose="03000509000000000000" pitchFamily="65" charset="-120"/>
                <a:ea typeface="標楷體" panose="03000509000000000000" pitchFamily="65" charset="-120"/>
              </a:rPr>
              <a:t>與 </a:t>
            </a:r>
            <a:r>
              <a:rPr lang="en-US" altLang="zh-TW" sz="3600">
                <a:solidFill>
                  <a:srgbClr val="000000"/>
                </a:solidFill>
                <a:latin typeface="標楷體" panose="03000509000000000000" pitchFamily="65" charset="-120"/>
                <a:ea typeface="標楷體" panose="03000509000000000000" pitchFamily="65" charset="-120"/>
              </a:rPr>
              <a:t>GPT </a:t>
            </a:r>
            <a:r>
              <a:rPr lang="zh-TW" altLang="en-US" sz="3600">
                <a:solidFill>
                  <a:srgbClr val="000000"/>
                </a:solidFill>
                <a:latin typeface="標楷體" panose="03000509000000000000" pitchFamily="65" charset="-120"/>
                <a:ea typeface="標楷體" panose="03000509000000000000" pitchFamily="65" charset="-120"/>
              </a:rPr>
              <a:t>模型</a:t>
            </a:r>
          </a:p>
        </p:txBody>
      </p:sp>
      <p:sp>
        <p:nvSpPr>
          <p:cNvPr id="3" name="投影片編號版面配置區 2">
            <a:extLst>
              <a:ext uri="{FF2B5EF4-FFF2-40B4-BE49-F238E27FC236}">
                <a16:creationId xmlns:a16="http://schemas.microsoft.com/office/drawing/2014/main" id="{52FC0AB0-2E1E-4BA6-896C-89B1934AE514}"/>
              </a:ext>
            </a:extLst>
          </p:cNvPr>
          <p:cNvSpPr>
            <a:spLocks noGrp="1"/>
          </p:cNvSpPr>
          <p:nvPr>
            <p:ph type="sldNum" sz="quarter" idx="12"/>
          </p:nvPr>
        </p:nvSpPr>
        <p:spPr/>
        <p:txBody>
          <a:bodyPr/>
          <a:lstStyle/>
          <a:p>
            <a:fld id="{E5C60907-9731-46B4-A33D-FDF5DC3BFF3C}" type="slidenum">
              <a:rPr lang="zh-TW" altLang="en-US" smtClean="0"/>
              <a:t>44</a:t>
            </a:fld>
            <a:endParaRPr lang="zh-TW" altLang="en-US"/>
          </a:p>
        </p:txBody>
      </p:sp>
    </p:spTree>
    <p:extLst>
      <p:ext uri="{BB962C8B-B14F-4D97-AF65-F5344CB8AC3E}">
        <p14:creationId xmlns:p14="http://schemas.microsoft.com/office/powerpoint/2010/main" val="243467126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4618672" y="504630"/>
            <a:ext cx="2954655" cy="646331"/>
          </a:xfrm>
          <a:prstGeom prst="rect">
            <a:avLst/>
          </a:prstGeom>
          <a:noFill/>
        </p:spPr>
        <p:txBody>
          <a:bodyPr wrap="none" rtlCol="0">
            <a:spAutoFit/>
          </a:bodyPr>
          <a:lstStyle/>
          <a:p>
            <a:r>
              <a:rPr lang="zh-TW" altLang="en-US" sz="3600">
                <a:solidFill>
                  <a:srgbClr val="000000"/>
                </a:solidFill>
                <a:latin typeface="標楷體" panose="03000509000000000000" pitchFamily="65" charset="-120"/>
                <a:ea typeface="標楷體" panose="03000509000000000000" pitchFamily="65" charset="-120"/>
              </a:rPr>
              <a:t>模型使用流程</a:t>
            </a:r>
          </a:p>
        </p:txBody>
      </p:sp>
      <p:sp>
        <p:nvSpPr>
          <p:cNvPr id="3" name="投影片編號版面配置區 2">
            <a:extLst>
              <a:ext uri="{FF2B5EF4-FFF2-40B4-BE49-F238E27FC236}">
                <a16:creationId xmlns:a16="http://schemas.microsoft.com/office/drawing/2014/main" id="{6E692719-0D1F-4BF0-AC82-821ACAEC1409}"/>
              </a:ext>
            </a:extLst>
          </p:cNvPr>
          <p:cNvSpPr>
            <a:spLocks noGrp="1"/>
          </p:cNvSpPr>
          <p:nvPr>
            <p:ph type="sldNum" sz="quarter" idx="12"/>
          </p:nvPr>
        </p:nvSpPr>
        <p:spPr/>
        <p:txBody>
          <a:bodyPr/>
          <a:lstStyle/>
          <a:p>
            <a:fld id="{E5C60907-9731-46B4-A33D-FDF5DC3BFF3C}" type="slidenum">
              <a:rPr lang="zh-TW" altLang="en-US" smtClean="0"/>
              <a:t>45</a:t>
            </a:fld>
            <a:endParaRPr lang="zh-TW" altLang="en-US"/>
          </a:p>
        </p:txBody>
      </p:sp>
    </p:spTree>
    <p:extLst>
      <p:ext uri="{BB962C8B-B14F-4D97-AF65-F5344CB8AC3E}">
        <p14:creationId xmlns:p14="http://schemas.microsoft.com/office/powerpoint/2010/main" val="182954787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字方塊 5">
            <a:extLst>
              <a:ext uri="{FF2B5EF4-FFF2-40B4-BE49-F238E27FC236}">
                <a16:creationId xmlns:a16="http://schemas.microsoft.com/office/drawing/2014/main" id="{6168CD71-7CC6-7B7A-D280-9E7DA89612DD}"/>
              </a:ext>
            </a:extLst>
          </p:cNvPr>
          <p:cNvSpPr txBox="1"/>
          <p:nvPr/>
        </p:nvSpPr>
        <p:spPr>
          <a:xfrm>
            <a:off x="1605606" y="1391787"/>
            <a:ext cx="10149411" cy="4832092"/>
          </a:xfrm>
          <a:prstGeom prst="rect">
            <a:avLst/>
          </a:prstGeom>
          <a:noFill/>
        </p:spPr>
        <p:txBody>
          <a:bodyPr wrap="square" rtlCol="0">
            <a:spAutoFit/>
          </a:bodyPr>
          <a:lstStyle/>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背景知識與相關研究</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endParaRPr lang="en-US" altLang="zh-TW" sz="2800" dirty="0">
              <a:solidFill>
                <a:schemeClr val="bg1">
                  <a:lumMod val="50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latin typeface="標楷體" panose="03000509000000000000" pitchFamily="65" charset="-120"/>
                <a:ea typeface="標楷體" panose="03000509000000000000" pitchFamily="65" charset="-120"/>
              </a:rPr>
              <a:t>研究方法</a:t>
            </a:r>
            <a:endParaRPr lang="en-US" altLang="zh-TW" sz="28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硬體設計流程</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運動學開發</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大型語言模型開發</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系統架構</a:t>
            </a:r>
            <a:endParaRPr lang="en-US" altLang="zh-TW" sz="28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系統架構與流程</a:t>
            </a:r>
            <a:endParaRPr lang="en-US" altLang="zh-TW" sz="2800" dirty="0">
              <a:solidFill>
                <a:srgbClr val="000000"/>
              </a:solidFill>
              <a:latin typeface="標楷體" panose="03000509000000000000" pitchFamily="65" charset="-120"/>
              <a:ea typeface="標楷體" panose="03000509000000000000" pitchFamily="65" charset="-120"/>
            </a:endParaRPr>
          </a:p>
          <a:p>
            <a:pPr lvl="1"/>
            <a:endParaRPr lang="en-US" altLang="zh-TW" sz="2800" dirty="0">
              <a:solidFill>
                <a:schemeClr val="bg1">
                  <a:lumMod val="50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實驗設計以及成果</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結論與未來展望</a:t>
            </a:r>
          </a:p>
        </p:txBody>
      </p:sp>
      <p:sp>
        <p:nvSpPr>
          <p:cNvPr id="7" name="文字方塊 6">
            <a:extLst>
              <a:ext uri="{FF2B5EF4-FFF2-40B4-BE49-F238E27FC236}">
                <a16:creationId xmlns:a16="http://schemas.microsoft.com/office/drawing/2014/main" id="{FEAEE2EB-E6ED-4CB7-4C40-6522CDE9F57B}"/>
              </a:ext>
            </a:extLst>
          </p:cNvPr>
          <p:cNvSpPr txBox="1"/>
          <p:nvPr/>
        </p:nvSpPr>
        <p:spPr>
          <a:xfrm>
            <a:off x="699901" y="587000"/>
            <a:ext cx="1811413" cy="646331"/>
          </a:xfrm>
          <a:prstGeom prst="rect">
            <a:avLst/>
          </a:prstGeom>
          <a:noFill/>
        </p:spPr>
        <p:txBody>
          <a:bodyPr wrap="square" rtlCol="0">
            <a:spAutoFit/>
          </a:bodyPr>
          <a:lstStyle/>
          <a:p>
            <a:pPr algn="ctr"/>
            <a:r>
              <a:rPr lang="zh-TW" altLang="en-US" sz="3600" dirty="0">
                <a:latin typeface="標楷體" panose="03000509000000000000" pitchFamily="65" charset="-120"/>
                <a:ea typeface="標楷體" panose="03000509000000000000" pitchFamily="65" charset="-120"/>
              </a:rPr>
              <a:t>大綱</a:t>
            </a:r>
          </a:p>
        </p:txBody>
      </p:sp>
      <p:sp>
        <p:nvSpPr>
          <p:cNvPr id="3" name="投影片編號版面配置區 2">
            <a:extLst>
              <a:ext uri="{FF2B5EF4-FFF2-40B4-BE49-F238E27FC236}">
                <a16:creationId xmlns:a16="http://schemas.microsoft.com/office/drawing/2014/main" id="{2134F8E1-04DF-4FDE-9D47-CDDDFC6D3406}"/>
              </a:ext>
            </a:extLst>
          </p:cNvPr>
          <p:cNvSpPr>
            <a:spLocks noGrp="1"/>
          </p:cNvSpPr>
          <p:nvPr>
            <p:ph type="sldNum" sz="quarter" idx="12"/>
          </p:nvPr>
        </p:nvSpPr>
        <p:spPr/>
        <p:txBody>
          <a:bodyPr/>
          <a:lstStyle/>
          <a:p>
            <a:fld id="{E5C60907-9731-46B4-A33D-FDF5DC3BFF3C}" type="slidenum">
              <a:rPr lang="zh-TW" altLang="en-US" smtClean="0"/>
              <a:t>46</a:t>
            </a:fld>
            <a:endParaRPr lang="zh-TW" altLang="en-US"/>
          </a:p>
        </p:txBody>
      </p:sp>
    </p:spTree>
    <p:extLst>
      <p:ext uri="{BB962C8B-B14F-4D97-AF65-F5344CB8AC3E}">
        <p14:creationId xmlns:p14="http://schemas.microsoft.com/office/powerpoint/2010/main" val="274627464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4387840" y="504630"/>
            <a:ext cx="3416320" cy="646331"/>
          </a:xfrm>
          <a:prstGeom prst="rect">
            <a:avLst/>
          </a:prstGeom>
          <a:noFill/>
        </p:spPr>
        <p:txBody>
          <a:bodyPr wrap="none" rtlCol="0">
            <a:spAutoFit/>
          </a:bodyPr>
          <a:lstStyle/>
          <a:p>
            <a:r>
              <a:rPr lang="zh-TW" altLang="en-US" sz="3600">
                <a:solidFill>
                  <a:srgbClr val="000000"/>
                </a:solidFill>
                <a:latin typeface="標楷體" panose="03000509000000000000" pitchFamily="65" charset="-120"/>
                <a:ea typeface="標楷體" panose="03000509000000000000" pitchFamily="65" charset="-120"/>
              </a:rPr>
              <a:t>系統架構與流程</a:t>
            </a:r>
          </a:p>
        </p:txBody>
      </p:sp>
      <p:sp>
        <p:nvSpPr>
          <p:cNvPr id="3" name="投影片編號版面配置區 2">
            <a:extLst>
              <a:ext uri="{FF2B5EF4-FFF2-40B4-BE49-F238E27FC236}">
                <a16:creationId xmlns:a16="http://schemas.microsoft.com/office/drawing/2014/main" id="{3B9BBAD3-D82D-49D8-AD75-9ACF63628A89}"/>
              </a:ext>
            </a:extLst>
          </p:cNvPr>
          <p:cNvSpPr>
            <a:spLocks noGrp="1"/>
          </p:cNvSpPr>
          <p:nvPr>
            <p:ph type="sldNum" sz="quarter" idx="12"/>
          </p:nvPr>
        </p:nvSpPr>
        <p:spPr/>
        <p:txBody>
          <a:bodyPr/>
          <a:lstStyle/>
          <a:p>
            <a:fld id="{E5C60907-9731-46B4-A33D-FDF5DC3BFF3C}" type="slidenum">
              <a:rPr lang="zh-TW" altLang="en-US" smtClean="0"/>
              <a:t>47</a:t>
            </a:fld>
            <a:endParaRPr lang="zh-TW" altLang="en-US"/>
          </a:p>
        </p:txBody>
      </p:sp>
    </p:spTree>
    <p:extLst>
      <p:ext uri="{BB962C8B-B14F-4D97-AF65-F5344CB8AC3E}">
        <p14:creationId xmlns:p14="http://schemas.microsoft.com/office/powerpoint/2010/main" val="77915276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字方塊 5">
            <a:extLst>
              <a:ext uri="{FF2B5EF4-FFF2-40B4-BE49-F238E27FC236}">
                <a16:creationId xmlns:a16="http://schemas.microsoft.com/office/drawing/2014/main" id="{6168CD71-7CC6-7B7A-D280-9E7DA89612DD}"/>
              </a:ext>
            </a:extLst>
          </p:cNvPr>
          <p:cNvSpPr txBox="1"/>
          <p:nvPr/>
        </p:nvSpPr>
        <p:spPr>
          <a:xfrm>
            <a:off x="1605606" y="1391787"/>
            <a:ext cx="10149411" cy="3539430"/>
          </a:xfrm>
          <a:prstGeom prst="rect">
            <a:avLst/>
          </a:prstGeom>
          <a:noFill/>
        </p:spPr>
        <p:txBody>
          <a:bodyPr wrap="square" rtlCol="0">
            <a:spAutoFit/>
          </a:bodyPr>
          <a:lstStyle/>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研究方法</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lvl="1"/>
            <a:endParaRPr lang="en-US" altLang="zh-TW" sz="2800" dirty="0">
              <a:solidFill>
                <a:schemeClr val="bg1">
                  <a:lumMod val="50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latin typeface="標楷體" panose="03000509000000000000" pitchFamily="65" charset="-120"/>
                <a:ea typeface="標楷體" panose="03000509000000000000" pitchFamily="65" charset="-120"/>
              </a:rPr>
              <a:t>實驗設計以及成果</a:t>
            </a:r>
            <a:endParaRPr lang="en-US" altLang="zh-TW" sz="28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實驗一：機械臂的基本控制</a:t>
            </a:r>
            <a:endParaRPr lang="en-US" altLang="zh-TW" sz="28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實驗二：將機械臂用於畫圖</a:t>
            </a:r>
            <a:endParaRPr lang="en-US" altLang="zh-TW" sz="28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實驗三：機械臂在自動運輸車上的應用</a:t>
            </a:r>
            <a:endParaRPr lang="en-US" altLang="zh-TW" sz="2800" dirty="0">
              <a:latin typeface="標楷體" panose="03000509000000000000" pitchFamily="65" charset="-120"/>
              <a:ea typeface="標楷體" panose="03000509000000000000" pitchFamily="65" charset="-120"/>
            </a:endParaRPr>
          </a:p>
          <a:p>
            <a:endParaRPr lang="en-US" altLang="zh-TW" sz="2800" dirty="0">
              <a:solidFill>
                <a:schemeClr val="bg1">
                  <a:lumMod val="50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結論與未來展望</a:t>
            </a:r>
          </a:p>
        </p:txBody>
      </p:sp>
      <p:sp>
        <p:nvSpPr>
          <p:cNvPr id="10" name="文字方塊 9">
            <a:extLst>
              <a:ext uri="{FF2B5EF4-FFF2-40B4-BE49-F238E27FC236}">
                <a16:creationId xmlns:a16="http://schemas.microsoft.com/office/drawing/2014/main" id="{B5417BF8-213C-2766-A2E7-8C350A625DF6}"/>
              </a:ext>
            </a:extLst>
          </p:cNvPr>
          <p:cNvSpPr txBox="1"/>
          <p:nvPr/>
        </p:nvSpPr>
        <p:spPr>
          <a:xfrm>
            <a:off x="699901" y="587000"/>
            <a:ext cx="1811413" cy="646331"/>
          </a:xfrm>
          <a:prstGeom prst="rect">
            <a:avLst/>
          </a:prstGeom>
          <a:noFill/>
        </p:spPr>
        <p:txBody>
          <a:bodyPr wrap="square" rtlCol="0">
            <a:spAutoFit/>
          </a:bodyPr>
          <a:lstStyle/>
          <a:p>
            <a:pPr algn="ctr"/>
            <a:r>
              <a:rPr lang="zh-TW" altLang="en-US" sz="3600" dirty="0">
                <a:latin typeface="標楷體" panose="03000509000000000000" pitchFamily="65" charset="-120"/>
                <a:ea typeface="標楷體" panose="03000509000000000000" pitchFamily="65" charset="-120"/>
              </a:rPr>
              <a:t>大綱</a:t>
            </a:r>
          </a:p>
        </p:txBody>
      </p:sp>
      <p:sp>
        <p:nvSpPr>
          <p:cNvPr id="3" name="投影片編號版面配置區 2">
            <a:extLst>
              <a:ext uri="{FF2B5EF4-FFF2-40B4-BE49-F238E27FC236}">
                <a16:creationId xmlns:a16="http://schemas.microsoft.com/office/drawing/2014/main" id="{74AAB97A-2C20-4953-B579-BAFB4B044BD7}"/>
              </a:ext>
            </a:extLst>
          </p:cNvPr>
          <p:cNvSpPr>
            <a:spLocks noGrp="1"/>
          </p:cNvSpPr>
          <p:nvPr>
            <p:ph type="sldNum" sz="quarter" idx="12"/>
          </p:nvPr>
        </p:nvSpPr>
        <p:spPr/>
        <p:txBody>
          <a:bodyPr/>
          <a:lstStyle/>
          <a:p>
            <a:fld id="{E5C60907-9731-46B4-A33D-FDF5DC3BFF3C}" type="slidenum">
              <a:rPr lang="zh-TW" altLang="en-US" smtClean="0"/>
              <a:t>48</a:t>
            </a:fld>
            <a:endParaRPr lang="zh-TW" altLang="en-US"/>
          </a:p>
        </p:txBody>
      </p:sp>
    </p:spTree>
    <p:extLst>
      <p:ext uri="{BB962C8B-B14F-4D97-AF65-F5344CB8AC3E}">
        <p14:creationId xmlns:p14="http://schemas.microsoft.com/office/powerpoint/2010/main" val="275010246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字方塊 5">
            <a:extLst>
              <a:ext uri="{FF2B5EF4-FFF2-40B4-BE49-F238E27FC236}">
                <a16:creationId xmlns:a16="http://schemas.microsoft.com/office/drawing/2014/main" id="{6168CD71-7CC6-7B7A-D280-9E7DA89612DD}"/>
              </a:ext>
            </a:extLst>
          </p:cNvPr>
          <p:cNvSpPr txBox="1"/>
          <p:nvPr/>
        </p:nvSpPr>
        <p:spPr>
          <a:xfrm>
            <a:off x="1605606" y="1391787"/>
            <a:ext cx="10149411" cy="5262979"/>
          </a:xfrm>
          <a:prstGeom prst="rect">
            <a:avLst/>
          </a:prstGeom>
          <a:noFill/>
        </p:spPr>
        <p:txBody>
          <a:bodyPr wrap="square" rtlCol="0">
            <a:spAutoFit/>
          </a:bodyPr>
          <a:lstStyle/>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研究方法</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lvl="1"/>
            <a:endParaRPr lang="en-US" altLang="zh-TW" sz="2800" dirty="0">
              <a:solidFill>
                <a:schemeClr val="bg1">
                  <a:lumMod val="50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latin typeface="標楷體" panose="03000509000000000000" pitchFamily="65" charset="-120"/>
                <a:ea typeface="標楷體" panose="03000509000000000000" pitchFamily="65" charset="-120"/>
              </a:rPr>
              <a:t>實驗設計以及成果</a:t>
            </a:r>
            <a:endParaRPr lang="en-US" altLang="zh-TW" sz="28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實驗一：機械臂的基本控制</a:t>
            </a:r>
            <a:endParaRPr lang="en-US" altLang="zh-TW" sz="28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機械結構設計圖 </a:t>
            </a:r>
            <a:endParaRPr lang="en-US" altLang="zh-TW" sz="28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函數設計</a:t>
            </a:r>
            <a:endParaRPr lang="en-US" altLang="zh-TW" sz="28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下達指令的格式範例</a:t>
            </a:r>
            <a:endParaRPr lang="en-US" altLang="zh-TW" sz="28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實驗結果</a:t>
            </a:r>
            <a:endParaRPr lang="en-US" altLang="zh-TW" sz="28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實驗二：將機械臂用於畫圖</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實驗三：機械臂在自動運輸車上的應用</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endParaRPr lang="en-US" altLang="zh-TW" sz="2800" dirty="0">
              <a:solidFill>
                <a:schemeClr val="bg1">
                  <a:lumMod val="50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結論與未來展望</a:t>
            </a:r>
          </a:p>
        </p:txBody>
      </p:sp>
      <p:sp>
        <p:nvSpPr>
          <p:cNvPr id="7" name="文字方塊 6">
            <a:extLst>
              <a:ext uri="{FF2B5EF4-FFF2-40B4-BE49-F238E27FC236}">
                <a16:creationId xmlns:a16="http://schemas.microsoft.com/office/drawing/2014/main" id="{58343049-F821-C683-701E-852E1B96140C}"/>
              </a:ext>
            </a:extLst>
          </p:cNvPr>
          <p:cNvSpPr txBox="1"/>
          <p:nvPr/>
        </p:nvSpPr>
        <p:spPr>
          <a:xfrm>
            <a:off x="699901" y="587000"/>
            <a:ext cx="1811413" cy="646331"/>
          </a:xfrm>
          <a:prstGeom prst="rect">
            <a:avLst/>
          </a:prstGeom>
          <a:noFill/>
        </p:spPr>
        <p:txBody>
          <a:bodyPr wrap="square" rtlCol="0">
            <a:spAutoFit/>
          </a:bodyPr>
          <a:lstStyle/>
          <a:p>
            <a:pPr algn="ctr"/>
            <a:r>
              <a:rPr lang="zh-TW" altLang="en-US" sz="3600" dirty="0">
                <a:latin typeface="標楷體" panose="03000509000000000000" pitchFamily="65" charset="-120"/>
                <a:ea typeface="標楷體" panose="03000509000000000000" pitchFamily="65" charset="-120"/>
              </a:rPr>
              <a:t>大綱</a:t>
            </a:r>
          </a:p>
        </p:txBody>
      </p:sp>
      <p:sp>
        <p:nvSpPr>
          <p:cNvPr id="3" name="投影片編號版面配置區 2">
            <a:extLst>
              <a:ext uri="{FF2B5EF4-FFF2-40B4-BE49-F238E27FC236}">
                <a16:creationId xmlns:a16="http://schemas.microsoft.com/office/drawing/2014/main" id="{0897A59D-7CEE-49D0-9A8F-8F98C87F4D24}"/>
              </a:ext>
            </a:extLst>
          </p:cNvPr>
          <p:cNvSpPr>
            <a:spLocks noGrp="1"/>
          </p:cNvSpPr>
          <p:nvPr>
            <p:ph type="sldNum" sz="quarter" idx="12"/>
          </p:nvPr>
        </p:nvSpPr>
        <p:spPr/>
        <p:txBody>
          <a:bodyPr/>
          <a:lstStyle/>
          <a:p>
            <a:fld id="{E5C60907-9731-46B4-A33D-FDF5DC3BFF3C}" type="slidenum">
              <a:rPr lang="zh-TW" altLang="en-US" smtClean="0"/>
              <a:t>49</a:t>
            </a:fld>
            <a:endParaRPr lang="zh-TW" altLang="en-US"/>
          </a:p>
        </p:txBody>
      </p:sp>
    </p:spTree>
    <p:extLst>
      <p:ext uri="{BB962C8B-B14F-4D97-AF65-F5344CB8AC3E}">
        <p14:creationId xmlns:p14="http://schemas.microsoft.com/office/powerpoint/2010/main" val="17741639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5080337" y="504630"/>
            <a:ext cx="2031325" cy="646331"/>
          </a:xfrm>
          <a:prstGeom prst="rect">
            <a:avLst/>
          </a:prstGeom>
          <a:noFill/>
        </p:spPr>
        <p:txBody>
          <a:bodyPr wrap="none" rtlCol="0">
            <a:spAutoFit/>
          </a:bodyPr>
          <a:lstStyle/>
          <a:p>
            <a:r>
              <a:rPr lang="zh-TW" altLang="en-US" sz="3600" dirty="0">
                <a:solidFill>
                  <a:srgbClr val="000000"/>
                </a:solidFill>
                <a:latin typeface="標楷體" panose="03000509000000000000" pitchFamily="65" charset="-120"/>
                <a:ea typeface="標楷體" panose="03000509000000000000" pitchFamily="65" charset="-120"/>
              </a:rPr>
              <a:t>研究動機</a:t>
            </a:r>
            <a:endParaRPr lang="en-US" altLang="zh-TW" sz="3600" dirty="0">
              <a:solidFill>
                <a:srgbClr val="000000"/>
              </a:solidFill>
              <a:latin typeface="標楷體" panose="03000509000000000000" pitchFamily="65" charset="-120"/>
              <a:ea typeface="標楷體" panose="03000509000000000000" pitchFamily="65" charset="-120"/>
            </a:endParaRPr>
          </a:p>
        </p:txBody>
      </p:sp>
      <p:sp>
        <p:nvSpPr>
          <p:cNvPr id="3" name="文字方塊 2">
            <a:extLst>
              <a:ext uri="{FF2B5EF4-FFF2-40B4-BE49-F238E27FC236}">
                <a16:creationId xmlns:a16="http://schemas.microsoft.com/office/drawing/2014/main" id="{3669F30E-D78F-EDC1-2A55-D50AB6F1C99F}"/>
              </a:ext>
            </a:extLst>
          </p:cNvPr>
          <p:cNvSpPr txBox="1"/>
          <p:nvPr/>
        </p:nvSpPr>
        <p:spPr>
          <a:xfrm>
            <a:off x="1241465" y="1817614"/>
            <a:ext cx="9940656" cy="2677656"/>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美國國防部在</a:t>
            </a:r>
            <a:r>
              <a:rPr lang="en-US" altLang="zh-TW" sz="2400" dirty="0">
                <a:latin typeface="標楷體" panose="03000509000000000000" pitchFamily="65" charset="-120"/>
                <a:ea typeface="標楷體" panose="03000509000000000000" pitchFamily="65" charset="-120"/>
              </a:rPr>
              <a:t>2016</a:t>
            </a:r>
            <a:r>
              <a:rPr lang="zh-TW" altLang="en-US" sz="2400" dirty="0">
                <a:latin typeface="標楷體" panose="03000509000000000000" pitchFamily="65" charset="-120"/>
                <a:ea typeface="標楷體" panose="03000509000000000000" pitchFamily="65" charset="-120"/>
              </a:rPr>
              <a:t>年將可解釋性人工智慧</a:t>
            </a:r>
            <a:r>
              <a:rPr lang="en-US" altLang="zh-TW" sz="2400" dirty="0">
                <a:latin typeface="標楷體" panose="03000509000000000000" pitchFamily="65" charset="-120"/>
                <a:ea typeface="標楷體" panose="03000509000000000000" pitchFamily="65" charset="-120"/>
              </a:rPr>
              <a:t>(</a:t>
            </a:r>
            <a:r>
              <a:rPr lang="en-US" altLang="zh-TW" sz="2400" dirty="0">
                <a:latin typeface="Times New Roman" panose="02020603050405020304" pitchFamily="18" charset="0"/>
                <a:ea typeface="標楷體" panose="03000509000000000000" pitchFamily="65" charset="-120"/>
                <a:cs typeface="Times New Roman" panose="02020603050405020304" pitchFamily="18" charset="0"/>
              </a:rPr>
              <a:t>XAI</a:t>
            </a:r>
            <a:r>
              <a:rPr lang="en-US" altLang="zh-TW" sz="2400" dirty="0">
                <a:latin typeface="標楷體" panose="03000509000000000000" pitchFamily="65" charset="-120"/>
                <a:ea typeface="標楷體" panose="03000509000000000000" pitchFamily="65" charset="-120"/>
              </a:rPr>
              <a:t>)</a:t>
            </a:r>
            <a:r>
              <a:rPr lang="zh-TW" altLang="en-US" sz="2400" dirty="0">
                <a:latin typeface="標楷體" panose="03000509000000000000" pitchFamily="65" charset="-120"/>
                <a:ea typeface="標楷體" panose="03000509000000000000" pitchFamily="65" charset="-120"/>
              </a:rPr>
              <a:t>加入國防高等研究計劃署</a:t>
            </a:r>
            <a:r>
              <a:rPr lang="en-US" altLang="zh-TW" sz="2400" dirty="0">
                <a:latin typeface="標楷體" panose="03000509000000000000" pitchFamily="65" charset="-120"/>
                <a:ea typeface="標楷體" panose="03000509000000000000" pitchFamily="65" charset="-120"/>
              </a:rPr>
              <a:t>(DARPA)</a:t>
            </a:r>
            <a:r>
              <a:rPr lang="zh-TW" altLang="en-US" sz="2400" dirty="0">
                <a:latin typeface="標楷體" panose="03000509000000000000" pitchFamily="65" charset="-120"/>
                <a:ea typeface="標楷體" panose="03000509000000000000" pitchFamily="65" charset="-120"/>
              </a:rPr>
              <a:t>的計畫；歐盟在同年通過了</a:t>
            </a:r>
            <a:r>
              <a:rPr lang="en-US" altLang="zh-TW" sz="2400" dirty="0"/>
              <a:t>《</a:t>
            </a:r>
            <a:r>
              <a:rPr lang="en-US" altLang="zh-TW" sz="2400" dirty="0">
                <a:latin typeface="Times New Roman" panose="02020603050405020304" pitchFamily="18" charset="0"/>
                <a:cs typeface="Times New Roman" panose="02020603050405020304" pitchFamily="18" charset="0"/>
              </a:rPr>
              <a:t>European Union’s General Data Protection Regulation (GDPR)</a:t>
            </a:r>
            <a:r>
              <a:rPr lang="en-US" altLang="zh-TW" sz="2400" dirty="0"/>
              <a:t> 》</a:t>
            </a:r>
            <a:r>
              <a:rPr lang="zh-TW" altLang="en-US" sz="2400" dirty="0">
                <a:latin typeface="標楷體" panose="03000509000000000000" pitchFamily="65" charset="-120"/>
                <a:ea typeface="標楷體" panose="03000509000000000000" pitchFamily="65" charset="-120"/>
              </a:rPr>
              <a:t>裡面規範使用者有獲得有關於推論資訊的權利</a:t>
            </a:r>
            <a:endParaRPr lang="en-US" altLang="zh-TW" sz="2400" dirty="0">
              <a:latin typeface="標楷體" panose="03000509000000000000" pitchFamily="65" charset="-120"/>
              <a:ea typeface="標楷體" panose="03000509000000000000" pitchFamily="65" charset="-120"/>
            </a:endParaRPr>
          </a:p>
          <a:p>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以上這些重要的政策也證明了可解釋性模型不僅在學術界、企業界甚至國家層面都被視為重要項目</a:t>
            </a:r>
            <a:endParaRPr lang="en-US" altLang="zh-TW" sz="2400" dirty="0">
              <a:latin typeface="標楷體" panose="03000509000000000000" pitchFamily="65" charset="-120"/>
              <a:ea typeface="標楷體" panose="03000509000000000000" pitchFamily="65" charset="-120"/>
            </a:endParaRPr>
          </a:p>
        </p:txBody>
      </p:sp>
      <p:sp>
        <p:nvSpPr>
          <p:cNvPr id="4" name="投影片編號版面配置區 3">
            <a:extLst>
              <a:ext uri="{FF2B5EF4-FFF2-40B4-BE49-F238E27FC236}">
                <a16:creationId xmlns:a16="http://schemas.microsoft.com/office/drawing/2014/main" id="{1407C7B3-B6FA-4BEB-AB1C-618BDB3FD430}"/>
              </a:ext>
            </a:extLst>
          </p:cNvPr>
          <p:cNvSpPr>
            <a:spLocks noGrp="1"/>
          </p:cNvSpPr>
          <p:nvPr>
            <p:ph type="sldNum" sz="quarter" idx="12"/>
          </p:nvPr>
        </p:nvSpPr>
        <p:spPr/>
        <p:txBody>
          <a:bodyPr/>
          <a:lstStyle/>
          <a:p>
            <a:fld id="{E5C60907-9731-46B4-A33D-FDF5DC3BFF3C}" type="slidenum">
              <a:rPr lang="zh-TW" altLang="en-US" smtClean="0"/>
              <a:t>5</a:t>
            </a:fld>
            <a:endParaRPr lang="zh-TW" altLang="en-US"/>
          </a:p>
        </p:txBody>
      </p:sp>
    </p:spTree>
    <p:extLst>
      <p:ext uri="{BB962C8B-B14F-4D97-AF65-F5344CB8AC3E}">
        <p14:creationId xmlns:p14="http://schemas.microsoft.com/office/powerpoint/2010/main" val="66055889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4272424" y="504630"/>
            <a:ext cx="3647152" cy="646331"/>
          </a:xfrm>
          <a:prstGeom prst="rect">
            <a:avLst/>
          </a:prstGeom>
          <a:noFill/>
        </p:spPr>
        <p:txBody>
          <a:bodyPr wrap="none" rtlCol="0">
            <a:spAutoFit/>
          </a:bodyPr>
          <a:lstStyle/>
          <a:p>
            <a:r>
              <a:rPr lang="zh-TW" altLang="en-US" sz="3600">
                <a:solidFill>
                  <a:srgbClr val="000000"/>
                </a:solidFill>
                <a:latin typeface="標楷體" panose="03000509000000000000" pitchFamily="65" charset="-120"/>
                <a:ea typeface="標楷體" panose="03000509000000000000" pitchFamily="65" charset="-120"/>
              </a:rPr>
              <a:t>機械結構設計圖 </a:t>
            </a:r>
            <a:endParaRPr lang="zh-TW" altLang="en-US" sz="3600" dirty="0">
              <a:solidFill>
                <a:srgbClr val="000000"/>
              </a:solidFill>
              <a:latin typeface="標楷體" panose="03000509000000000000" pitchFamily="65" charset="-120"/>
              <a:ea typeface="標楷體" panose="03000509000000000000" pitchFamily="65" charset="-120"/>
            </a:endParaRPr>
          </a:p>
        </p:txBody>
      </p:sp>
      <p:sp>
        <p:nvSpPr>
          <p:cNvPr id="3" name="投影片編號版面配置區 2">
            <a:extLst>
              <a:ext uri="{FF2B5EF4-FFF2-40B4-BE49-F238E27FC236}">
                <a16:creationId xmlns:a16="http://schemas.microsoft.com/office/drawing/2014/main" id="{56688844-A7A1-487F-BDFE-98CD202BFC0F}"/>
              </a:ext>
            </a:extLst>
          </p:cNvPr>
          <p:cNvSpPr>
            <a:spLocks noGrp="1"/>
          </p:cNvSpPr>
          <p:nvPr>
            <p:ph type="sldNum" sz="quarter" idx="12"/>
          </p:nvPr>
        </p:nvSpPr>
        <p:spPr/>
        <p:txBody>
          <a:bodyPr/>
          <a:lstStyle/>
          <a:p>
            <a:fld id="{E5C60907-9731-46B4-A33D-FDF5DC3BFF3C}" type="slidenum">
              <a:rPr lang="zh-TW" altLang="en-US" smtClean="0"/>
              <a:t>50</a:t>
            </a:fld>
            <a:endParaRPr lang="zh-TW" altLang="en-US"/>
          </a:p>
        </p:txBody>
      </p:sp>
    </p:spTree>
    <p:extLst>
      <p:ext uri="{BB962C8B-B14F-4D97-AF65-F5344CB8AC3E}">
        <p14:creationId xmlns:p14="http://schemas.microsoft.com/office/powerpoint/2010/main" val="44859754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5080337" y="504630"/>
            <a:ext cx="2031325" cy="646331"/>
          </a:xfrm>
          <a:prstGeom prst="rect">
            <a:avLst/>
          </a:prstGeom>
          <a:noFill/>
        </p:spPr>
        <p:txBody>
          <a:bodyPr wrap="none" rtlCol="0">
            <a:spAutoFit/>
          </a:bodyPr>
          <a:lstStyle/>
          <a:p>
            <a:r>
              <a:rPr lang="zh-TW" altLang="en-US" sz="3600">
                <a:solidFill>
                  <a:srgbClr val="000000"/>
                </a:solidFill>
                <a:latin typeface="標楷體" panose="03000509000000000000" pitchFamily="65" charset="-120"/>
                <a:ea typeface="標楷體" panose="03000509000000000000" pitchFamily="65" charset="-120"/>
              </a:rPr>
              <a:t>函數設計</a:t>
            </a:r>
            <a:endParaRPr lang="zh-TW" altLang="en-US" sz="3600" dirty="0">
              <a:solidFill>
                <a:srgbClr val="000000"/>
              </a:solidFill>
              <a:latin typeface="標楷體" panose="03000509000000000000" pitchFamily="65" charset="-120"/>
              <a:ea typeface="標楷體" panose="03000509000000000000" pitchFamily="65" charset="-120"/>
            </a:endParaRPr>
          </a:p>
        </p:txBody>
      </p:sp>
      <p:sp>
        <p:nvSpPr>
          <p:cNvPr id="3" name="投影片編號版面配置區 2">
            <a:extLst>
              <a:ext uri="{FF2B5EF4-FFF2-40B4-BE49-F238E27FC236}">
                <a16:creationId xmlns:a16="http://schemas.microsoft.com/office/drawing/2014/main" id="{AE2023E2-BB67-454D-B580-E7EC48A9441C}"/>
              </a:ext>
            </a:extLst>
          </p:cNvPr>
          <p:cNvSpPr>
            <a:spLocks noGrp="1"/>
          </p:cNvSpPr>
          <p:nvPr>
            <p:ph type="sldNum" sz="quarter" idx="12"/>
          </p:nvPr>
        </p:nvSpPr>
        <p:spPr/>
        <p:txBody>
          <a:bodyPr/>
          <a:lstStyle/>
          <a:p>
            <a:fld id="{E5C60907-9731-46B4-A33D-FDF5DC3BFF3C}" type="slidenum">
              <a:rPr lang="zh-TW" altLang="en-US" smtClean="0"/>
              <a:t>51</a:t>
            </a:fld>
            <a:endParaRPr lang="zh-TW" altLang="en-US"/>
          </a:p>
        </p:txBody>
      </p:sp>
    </p:spTree>
    <p:extLst>
      <p:ext uri="{BB962C8B-B14F-4D97-AF65-F5344CB8AC3E}">
        <p14:creationId xmlns:p14="http://schemas.microsoft.com/office/powerpoint/2010/main" val="256037252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3926175" y="504630"/>
            <a:ext cx="4339650" cy="646331"/>
          </a:xfrm>
          <a:prstGeom prst="rect">
            <a:avLst/>
          </a:prstGeom>
          <a:noFill/>
        </p:spPr>
        <p:txBody>
          <a:bodyPr wrap="none" rtlCol="0">
            <a:spAutoFit/>
          </a:bodyPr>
          <a:lstStyle/>
          <a:p>
            <a:r>
              <a:rPr lang="zh-TW" altLang="en-US" sz="3600">
                <a:solidFill>
                  <a:srgbClr val="000000"/>
                </a:solidFill>
                <a:latin typeface="標楷體" panose="03000509000000000000" pitchFamily="65" charset="-120"/>
                <a:ea typeface="標楷體" panose="03000509000000000000" pitchFamily="65" charset="-120"/>
              </a:rPr>
              <a:t>下達指令的格式範例</a:t>
            </a:r>
          </a:p>
        </p:txBody>
      </p:sp>
      <p:sp>
        <p:nvSpPr>
          <p:cNvPr id="3" name="投影片編號版面配置區 2">
            <a:extLst>
              <a:ext uri="{FF2B5EF4-FFF2-40B4-BE49-F238E27FC236}">
                <a16:creationId xmlns:a16="http://schemas.microsoft.com/office/drawing/2014/main" id="{9B3ACD87-F2CB-49E2-906F-0577D70845DB}"/>
              </a:ext>
            </a:extLst>
          </p:cNvPr>
          <p:cNvSpPr>
            <a:spLocks noGrp="1"/>
          </p:cNvSpPr>
          <p:nvPr>
            <p:ph type="sldNum" sz="quarter" idx="12"/>
          </p:nvPr>
        </p:nvSpPr>
        <p:spPr/>
        <p:txBody>
          <a:bodyPr/>
          <a:lstStyle/>
          <a:p>
            <a:fld id="{E5C60907-9731-46B4-A33D-FDF5DC3BFF3C}" type="slidenum">
              <a:rPr lang="zh-TW" altLang="en-US" smtClean="0"/>
              <a:t>52</a:t>
            </a:fld>
            <a:endParaRPr lang="zh-TW" altLang="en-US"/>
          </a:p>
        </p:txBody>
      </p:sp>
    </p:spTree>
    <p:extLst>
      <p:ext uri="{BB962C8B-B14F-4D97-AF65-F5344CB8AC3E}">
        <p14:creationId xmlns:p14="http://schemas.microsoft.com/office/powerpoint/2010/main" val="16875233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5080337" y="504630"/>
            <a:ext cx="2031325" cy="646331"/>
          </a:xfrm>
          <a:prstGeom prst="rect">
            <a:avLst/>
          </a:prstGeom>
          <a:noFill/>
        </p:spPr>
        <p:txBody>
          <a:bodyPr wrap="none" rtlCol="0">
            <a:spAutoFit/>
          </a:bodyPr>
          <a:lstStyle/>
          <a:p>
            <a:r>
              <a:rPr lang="zh-TW" altLang="en-US" sz="3600">
                <a:solidFill>
                  <a:srgbClr val="000000"/>
                </a:solidFill>
                <a:latin typeface="標楷體" panose="03000509000000000000" pitchFamily="65" charset="-120"/>
                <a:ea typeface="標楷體" panose="03000509000000000000" pitchFamily="65" charset="-120"/>
              </a:rPr>
              <a:t>實驗結果</a:t>
            </a:r>
          </a:p>
        </p:txBody>
      </p:sp>
      <p:sp>
        <p:nvSpPr>
          <p:cNvPr id="3" name="投影片編號版面配置區 2">
            <a:extLst>
              <a:ext uri="{FF2B5EF4-FFF2-40B4-BE49-F238E27FC236}">
                <a16:creationId xmlns:a16="http://schemas.microsoft.com/office/drawing/2014/main" id="{1339DF5D-74B8-4172-9AF0-711992DC5100}"/>
              </a:ext>
            </a:extLst>
          </p:cNvPr>
          <p:cNvSpPr>
            <a:spLocks noGrp="1"/>
          </p:cNvSpPr>
          <p:nvPr>
            <p:ph type="sldNum" sz="quarter" idx="12"/>
          </p:nvPr>
        </p:nvSpPr>
        <p:spPr/>
        <p:txBody>
          <a:bodyPr/>
          <a:lstStyle/>
          <a:p>
            <a:fld id="{E5C60907-9731-46B4-A33D-FDF5DC3BFF3C}" type="slidenum">
              <a:rPr lang="zh-TW" altLang="en-US" smtClean="0"/>
              <a:t>53</a:t>
            </a:fld>
            <a:endParaRPr lang="zh-TW" altLang="en-US"/>
          </a:p>
        </p:txBody>
      </p:sp>
    </p:spTree>
    <p:extLst>
      <p:ext uri="{BB962C8B-B14F-4D97-AF65-F5344CB8AC3E}">
        <p14:creationId xmlns:p14="http://schemas.microsoft.com/office/powerpoint/2010/main" val="68383223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字方塊 5">
            <a:extLst>
              <a:ext uri="{FF2B5EF4-FFF2-40B4-BE49-F238E27FC236}">
                <a16:creationId xmlns:a16="http://schemas.microsoft.com/office/drawing/2014/main" id="{6168CD71-7CC6-7B7A-D280-9E7DA89612DD}"/>
              </a:ext>
            </a:extLst>
          </p:cNvPr>
          <p:cNvSpPr txBox="1"/>
          <p:nvPr/>
        </p:nvSpPr>
        <p:spPr>
          <a:xfrm>
            <a:off x="1605606" y="1391787"/>
            <a:ext cx="10149411" cy="5262979"/>
          </a:xfrm>
          <a:prstGeom prst="rect">
            <a:avLst/>
          </a:prstGeom>
          <a:noFill/>
        </p:spPr>
        <p:txBody>
          <a:bodyPr wrap="square" rtlCol="0">
            <a:spAutoFit/>
          </a:bodyPr>
          <a:lstStyle/>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研究方法</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lvl="1"/>
            <a:endParaRPr lang="en-US" altLang="zh-TW" sz="2800" dirty="0">
              <a:solidFill>
                <a:schemeClr val="bg1">
                  <a:lumMod val="50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latin typeface="標楷體" panose="03000509000000000000" pitchFamily="65" charset="-120"/>
                <a:ea typeface="標楷體" panose="03000509000000000000" pitchFamily="65" charset="-120"/>
              </a:rPr>
              <a:t>實驗設計以及成果</a:t>
            </a:r>
            <a:endParaRPr lang="en-US" altLang="zh-TW" sz="28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實驗一：機械臂的基本控制</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實驗二：將機械臂用於畫圖</a:t>
            </a:r>
            <a:endParaRPr lang="en-US" altLang="zh-TW" sz="28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機械結構設計圖 </a:t>
            </a:r>
            <a:endParaRPr lang="en-US" altLang="zh-TW" sz="28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函數設計</a:t>
            </a:r>
            <a:endParaRPr lang="en-US" altLang="zh-TW" sz="28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下達指令的格式範例</a:t>
            </a:r>
            <a:endParaRPr lang="en-US" altLang="zh-TW" sz="28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實驗結果</a:t>
            </a:r>
            <a:endParaRPr lang="en-US" altLang="zh-TW" sz="28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實驗三：機械臂在自動運輸車上的應用</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endParaRPr lang="en-US" altLang="zh-TW" sz="2800" dirty="0">
              <a:solidFill>
                <a:schemeClr val="bg1">
                  <a:lumMod val="50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結論與未來展望</a:t>
            </a:r>
          </a:p>
        </p:txBody>
      </p:sp>
      <p:sp>
        <p:nvSpPr>
          <p:cNvPr id="7" name="文字方塊 6">
            <a:extLst>
              <a:ext uri="{FF2B5EF4-FFF2-40B4-BE49-F238E27FC236}">
                <a16:creationId xmlns:a16="http://schemas.microsoft.com/office/drawing/2014/main" id="{837FF591-B4E0-89F1-3C6C-FA5EF4B62F17}"/>
              </a:ext>
            </a:extLst>
          </p:cNvPr>
          <p:cNvSpPr txBox="1"/>
          <p:nvPr/>
        </p:nvSpPr>
        <p:spPr>
          <a:xfrm>
            <a:off x="699901" y="587000"/>
            <a:ext cx="1811413" cy="646331"/>
          </a:xfrm>
          <a:prstGeom prst="rect">
            <a:avLst/>
          </a:prstGeom>
          <a:noFill/>
        </p:spPr>
        <p:txBody>
          <a:bodyPr wrap="square" rtlCol="0">
            <a:spAutoFit/>
          </a:bodyPr>
          <a:lstStyle/>
          <a:p>
            <a:pPr algn="ctr"/>
            <a:r>
              <a:rPr lang="zh-TW" altLang="en-US" sz="3600" dirty="0">
                <a:latin typeface="標楷體" panose="03000509000000000000" pitchFamily="65" charset="-120"/>
                <a:ea typeface="標楷體" panose="03000509000000000000" pitchFamily="65" charset="-120"/>
              </a:rPr>
              <a:t>大綱</a:t>
            </a:r>
          </a:p>
        </p:txBody>
      </p:sp>
      <p:sp>
        <p:nvSpPr>
          <p:cNvPr id="3" name="投影片編號版面配置區 2">
            <a:extLst>
              <a:ext uri="{FF2B5EF4-FFF2-40B4-BE49-F238E27FC236}">
                <a16:creationId xmlns:a16="http://schemas.microsoft.com/office/drawing/2014/main" id="{4707587F-C74A-4CB9-B5DC-02BC100D5BD4}"/>
              </a:ext>
            </a:extLst>
          </p:cNvPr>
          <p:cNvSpPr>
            <a:spLocks noGrp="1"/>
          </p:cNvSpPr>
          <p:nvPr>
            <p:ph type="sldNum" sz="quarter" idx="12"/>
          </p:nvPr>
        </p:nvSpPr>
        <p:spPr/>
        <p:txBody>
          <a:bodyPr/>
          <a:lstStyle/>
          <a:p>
            <a:fld id="{E5C60907-9731-46B4-A33D-FDF5DC3BFF3C}" type="slidenum">
              <a:rPr lang="zh-TW" altLang="en-US" smtClean="0"/>
              <a:t>54</a:t>
            </a:fld>
            <a:endParaRPr lang="zh-TW" altLang="en-US"/>
          </a:p>
        </p:txBody>
      </p:sp>
    </p:spTree>
    <p:extLst>
      <p:ext uri="{BB962C8B-B14F-4D97-AF65-F5344CB8AC3E}">
        <p14:creationId xmlns:p14="http://schemas.microsoft.com/office/powerpoint/2010/main" val="71854057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4272424" y="504630"/>
            <a:ext cx="3647152" cy="646331"/>
          </a:xfrm>
          <a:prstGeom prst="rect">
            <a:avLst/>
          </a:prstGeom>
          <a:noFill/>
        </p:spPr>
        <p:txBody>
          <a:bodyPr wrap="none" rtlCol="0">
            <a:spAutoFit/>
          </a:bodyPr>
          <a:lstStyle/>
          <a:p>
            <a:r>
              <a:rPr lang="zh-TW" altLang="en-US" sz="3600">
                <a:solidFill>
                  <a:srgbClr val="000000"/>
                </a:solidFill>
                <a:latin typeface="標楷體" panose="03000509000000000000" pitchFamily="65" charset="-120"/>
                <a:ea typeface="標楷體" panose="03000509000000000000" pitchFamily="65" charset="-120"/>
              </a:rPr>
              <a:t>機械結構設計圖 </a:t>
            </a:r>
            <a:endParaRPr lang="zh-TW" altLang="en-US" sz="3600" dirty="0">
              <a:solidFill>
                <a:srgbClr val="000000"/>
              </a:solidFill>
              <a:latin typeface="標楷體" panose="03000509000000000000" pitchFamily="65" charset="-120"/>
              <a:ea typeface="標楷體" panose="03000509000000000000" pitchFamily="65" charset="-120"/>
            </a:endParaRPr>
          </a:p>
        </p:txBody>
      </p:sp>
      <p:sp>
        <p:nvSpPr>
          <p:cNvPr id="3" name="投影片編號版面配置區 2">
            <a:extLst>
              <a:ext uri="{FF2B5EF4-FFF2-40B4-BE49-F238E27FC236}">
                <a16:creationId xmlns:a16="http://schemas.microsoft.com/office/drawing/2014/main" id="{B805F5AB-F066-4806-A306-91D07E250EF7}"/>
              </a:ext>
            </a:extLst>
          </p:cNvPr>
          <p:cNvSpPr>
            <a:spLocks noGrp="1"/>
          </p:cNvSpPr>
          <p:nvPr>
            <p:ph type="sldNum" sz="quarter" idx="12"/>
          </p:nvPr>
        </p:nvSpPr>
        <p:spPr/>
        <p:txBody>
          <a:bodyPr/>
          <a:lstStyle/>
          <a:p>
            <a:fld id="{E5C60907-9731-46B4-A33D-FDF5DC3BFF3C}" type="slidenum">
              <a:rPr lang="zh-TW" altLang="en-US" smtClean="0"/>
              <a:t>55</a:t>
            </a:fld>
            <a:endParaRPr lang="zh-TW" altLang="en-US"/>
          </a:p>
        </p:txBody>
      </p:sp>
    </p:spTree>
    <p:extLst>
      <p:ext uri="{BB962C8B-B14F-4D97-AF65-F5344CB8AC3E}">
        <p14:creationId xmlns:p14="http://schemas.microsoft.com/office/powerpoint/2010/main" val="182548026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5080337" y="504630"/>
            <a:ext cx="2031325" cy="646331"/>
          </a:xfrm>
          <a:prstGeom prst="rect">
            <a:avLst/>
          </a:prstGeom>
          <a:noFill/>
        </p:spPr>
        <p:txBody>
          <a:bodyPr wrap="none" rtlCol="0">
            <a:spAutoFit/>
          </a:bodyPr>
          <a:lstStyle/>
          <a:p>
            <a:r>
              <a:rPr lang="zh-TW" altLang="en-US" sz="3600">
                <a:solidFill>
                  <a:srgbClr val="000000"/>
                </a:solidFill>
                <a:latin typeface="標楷體" panose="03000509000000000000" pitchFamily="65" charset="-120"/>
                <a:ea typeface="標楷體" panose="03000509000000000000" pitchFamily="65" charset="-120"/>
              </a:rPr>
              <a:t>函數設計</a:t>
            </a:r>
            <a:endParaRPr lang="zh-TW" altLang="en-US" sz="3600" dirty="0">
              <a:solidFill>
                <a:srgbClr val="000000"/>
              </a:solidFill>
              <a:latin typeface="標楷體" panose="03000509000000000000" pitchFamily="65" charset="-120"/>
              <a:ea typeface="標楷體" panose="03000509000000000000" pitchFamily="65" charset="-120"/>
            </a:endParaRPr>
          </a:p>
        </p:txBody>
      </p:sp>
      <p:sp>
        <p:nvSpPr>
          <p:cNvPr id="3" name="投影片編號版面配置區 2">
            <a:extLst>
              <a:ext uri="{FF2B5EF4-FFF2-40B4-BE49-F238E27FC236}">
                <a16:creationId xmlns:a16="http://schemas.microsoft.com/office/drawing/2014/main" id="{F7802C53-EB81-4545-B205-22C3A2C6450B}"/>
              </a:ext>
            </a:extLst>
          </p:cNvPr>
          <p:cNvSpPr>
            <a:spLocks noGrp="1"/>
          </p:cNvSpPr>
          <p:nvPr>
            <p:ph type="sldNum" sz="quarter" idx="12"/>
          </p:nvPr>
        </p:nvSpPr>
        <p:spPr/>
        <p:txBody>
          <a:bodyPr/>
          <a:lstStyle/>
          <a:p>
            <a:fld id="{E5C60907-9731-46B4-A33D-FDF5DC3BFF3C}" type="slidenum">
              <a:rPr lang="zh-TW" altLang="en-US" smtClean="0"/>
              <a:t>56</a:t>
            </a:fld>
            <a:endParaRPr lang="zh-TW" altLang="en-US"/>
          </a:p>
        </p:txBody>
      </p:sp>
    </p:spTree>
    <p:extLst>
      <p:ext uri="{BB962C8B-B14F-4D97-AF65-F5344CB8AC3E}">
        <p14:creationId xmlns:p14="http://schemas.microsoft.com/office/powerpoint/2010/main" val="33943686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3926175" y="504630"/>
            <a:ext cx="4339650" cy="646331"/>
          </a:xfrm>
          <a:prstGeom prst="rect">
            <a:avLst/>
          </a:prstGeom>
          <a:noFill/>
        </p:spPr>
        <p:txBody>
          <a:bodyPr wrap="none" rtlCol="0">
            <a:spAutoFit/>
          </a:bodyPr>
          <a:lstStyle/>
          <a:p>
            <a:r>
              <a:rPr lang="zh-TW" altLang="en-US" sz="3600">
                <a:solidFill>
                  <a:srgbClr val="000000"/>
                </a:solidFill>
                <a:latin typeface="標楷體" panose="03000509000000000000" pitchFamily="65" charset="-120"/>
                <a:ea typeface="標楷體" panose="03000509000000000000" pitchFamily="65" charset="-120"/>
              </a:rPr>
              <a:t>下達指令的格式範例</a:t>
            </a:r>
          </a:p>
        </p:txBody>
      </p:sp>
      <p:sp>
        <p:nvSpPr>
          <p:cNvPr id="3" name="投影片編號版面配置區 2">
            <a:extLst>
              <a:ext uri="{FF2B5EF4-FFF2-40B4-BE49-F238E27FC236}">
                <a16:creationId xmlns:a16="http://schemas.microsoft.com/office/drawing/2014/main" id="{BA61AEE1-C1FB-49B1-B625-BB3C76957ECF}"/>
              </a:ext>
            </a:extLst>
          </p:cNvPr>
          <p:cNvSpPr>
            <a:spLocks noGrp="1"/>
          </p:cNvSpPr>
          <p:nvPr>
            <p:ph type="sldNum" sz="quarter" idx="12"/>
          </p:nvPr>
        </p:nvSpPr>
        <p:spPr/>
        <p:txBody>
          <a:bodyPr/>
          <a:lstStyle/>
          <a:p>
            <a:fld id="{E5C60907-9731-46B4-A33D-FDF5DC3BFF3C}" type="slidenum">
              <a:rPr lang="zh-TW" altLang="en-US" smtClean="0"/>
              <a:t>57</a:t>
            </a:fld>
            <a:endParaRPr lang="zh-TW" altLang="en-US"/>
          </a:p>
        </p:txBody>
      </p:sp>
    </p:spTree>
    <p:extLst>
      <p:ext uri="{BB962C8B-B14F-4D97-AF65-F5344CB8AC3E}">
        <p14:creationId xmlns:p14="http://schemas.microsoft.com/office/powerpoint/2010/main" val="132418256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5080337" y="504630"/>
            <a:ext cx="2031325" cy="646331"/>
          </a:xfrm>
          <a:prstGeom prst="rect">
            <a:avLst/>
          </a:prstGeom>
          <a:noFill/>
        </p:spPr>
        <p:txBody>
          <a:bodyPr wrap="none" rtlCol="0">
            <a:spAutoFit/>
          </a:bodyPr>
          <a:lstStyle/>
          <a:p>
            <a:r>
              <a:rPr lang="zh-TW" altLang="en-US" sz="3600">
                <a:solidFill>
                  <a:srgbClr val="000000"/>
                </a:solidFill>
                <a:latin typeface="標楷體" panose="03000509000000000000" pitchFamily="65" charset="-120"/>
                <a:ea typeface="標楷體" panose="03000509000000000000" pitchFamily="65" charset="-120"/>
              </a:rPr>
              <a:t>實驗結果</a:t>
            </a:r>
          </a:p>
        </p:txBody>
      </p:sp>
      <p:sp>
        <p:nvSpPr>
          <p:cNvPr id="3" name="投影片編號版面配置區 2">
            <a:extLst>
              <a:ext uri="{FF2B5EF4-FFF2-40B4-BE49-F238E27FC236}">
                <a16:creationId xmlns:a16="http://schemas.microsoft.com/office/drawing/2014/main" id="{EF06418F-F80B-4940-B289-B2ABBEA68F23}"/>
              </a:ext>
            </a:extLst>
          </p:cNvPr>
          <p:cNvSpPr>
            <a:spLocks noGrp="1"/>
          </p:cNvSpPr>
          <p:nvPr>
            <p:ph type="sldNum" sz="quarter" idx="12"/>
          </p:nvPr>
        </p:nvSpPr>
        <p:spPr/>
        <p:txBody>
          <a:bodyPr/>
          <a:lstStyle/>
          <a:p>
            <a:fld id="{E5C60907-9731-46B4-A33D-FDF5DC3BFF3C}" type="slidenum">
              <a:rPr lang="zh-TW" altLang="en-US" smtClean="0"/>
              <a:t>58</a:t>
            </a:fld>
            <a:endParaRPr lang="zh-TW" altLang="en-US"/>
          </a:p>
        </p:txBody>
      </p:sp>
    </p:spTree>
    <p:extLst>
      <p:ext uri="{BB962C8B-B14F-4D97-AF65-F5344CB8AC3E}">
        <p14:creationId xmlns:p14="http://schemas.microsoft.com/office/powerpoint/2010/main" val="428398315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字方塊 5">
            <a:extLst>
              <a:ext uri="{FF2B5EF4-FFF2-40B4-BE49-F238E27FC236}">
                <a16:creationId xmlns:a16="http://schemas.microsoft.com/office/drawing/2014/main" id="{6168CD71-7CC6-7B7A-D280-9E7DA89612DD}"/>
              </a:ext>
            </a:extLst>
          </p:cNvPr>
          <p:cNvSpPr txBox="1"/>
          <p:nvPr/>
        </p:nvSpPr>
        <p:spPr>
          <a:xfrm>
            <a:off x="1605606" y="1391787"/>
            <a:ext cx="10149411" cy="5262979"/>
          </a:xfrm>
          <a:prstGeom prst="rect">
            <a:avLst/>
          </a:prstGeom>
          <a:noFill/>
        </p:spPr>
        <p:txBody>
          <a:bodyPr wrap="square" rtlCol="0">
            <a:spAutoFit/>
          </a:bodyPr>
          <a:lstStyle/>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研究方法</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lvl="1"/>
            <a:endParaRPr lang="en-US" altLang="zh-TW" sz="2800" dirty="0">
              <a:solidFill>
                <a:schemeClr val="bg1">
                  <a:lumMod val="50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latin typeface="標楷體" panose="03000509000000000000" pitchFamily="65" charset="-120"/>
                <a:ea typeface="標楷體" panose="03000509000000000000" pitchFamily="65" charset="-120"/>
              </a:rPr>
              <a:t>實驗設計以及成果</a:t>
            </a:r>
            <a:endParaRPr lang="en-US" altLang="zh-TW" sz="28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實驗一：機械臂的基本控制</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實驗二：將機械臂用於畫圖</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實驗三：機械臂在自動運輸車上的應用</a:t>
            </a:r>
            <a:endParaRPr lang="en-US" altLang="zh-TW" sz="28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機械結構設計圖 </a:t>
            </a:r>
            <a:endParaRPr lang="en-US" altLang="zh-TW" sz="28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函數設計</a:t>
            </a:r>
            <a:endParaRPr lang="en-US" altLang="zh-TW" sz="28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下達指令的格式範例</a:t>
            </a:r>
            <a:endParaRPr lang="en-US" altLang="zh-TW" sz="28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實驗結果 </a:t>
            </a:r>
            <a:endParaRPr lang="en-US" altLang="zh-TW" sz="2800" dirty="0">
              <a:latin typeface="標楷體" panose="03000509000000000000" pitchFamily="65" charset="-120"/>
              <a:ea typeface="標楷體" panose="03000509000000000000" pitchFamily="65" charset="-120"/>
            </a:endParaRPr>
          </a:p>
          <a:p>
            <a:endParaRPr lang="en-US" altLang="zh-TW" sz="2800" dirty="0">
              <a:solidFill>
                <a:schemeClr val="bg1">
                  <a:lumMod val="50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結論與未來展望</a:t>
            </a:r>
          </a:p>
        </p:txBody>
      </p:sp>
      <p:sp>
        <p:nvSpPr>
          <p:cNvPr id="7" name="文字方塊 6">
            <a:extLst>
              <a:ext uri="{FF2B5EF4-FFF2-40B4-BE49-F238E27FC236}">
                <a16:creationId xmlns:a16="http://schemas.microsoft.com/office/drawing/2014/main" id="{5D6286F6-5227-32D7-23AF-6471B352A433}"/>
              </a:ext>
            </a:extLst>
          </p:cNvPr>
          <p:cNvSpPr txBox="1"/>
          <p:nvPr/>
        </p:nvSpPr>
        <p:spPr>
          <a:xfrm>
            <a:off x="699901" y="587000"/>
            <a:ext cx="1811413" cy="646331"/>
          </a:xfrm>
          <a:prstGeom prst="rect">
            <a:avLst/>
          </a:prstGeom>
          <a:noFill/>
        </p:spPr>
        <p:txBody>
          <a:bodyPr wrap="square" rtlCol="0">
            <a:spAutoFit/>
          </a:bodyPr>
          <a:lstStyle/>
          <a:p>
            <a:pPr algn="ctr"/>
            <a:r>
              <a:rPr lang="zh-TW" altLang="en-US" sz="3600" dirty="0">
                <a:latin typeface="標楷體" panose="03000509000000000000" pitchFamily="65" charset="-120"/>
                <a:ea typeface="標楷體" panose="03000509000000000000" pitchFamily="65" charset="-120"/>
              </a:rPr>
              <a:t>大綱</a:t>
            </a:r>
          </a:p>
        </p:txBody>
      </p:sp>
      <p:sp>
        <p:nvSpPr>
          <p:cNvPr id="3" name="投影片編號版面配置區 2">
            <a:extLst>
              <a:ext uri="{FF2B5EF4-FFF2-40B4-BE49-F238E27FC236}">
                <a16:creationId xmlns:a16="http://schemas.microsoft.com/office/drawing/2014/main" id="{8B676473-E8E3-4AED-8FDC-58BF8DE57D41}"/>
              </a:ext>
            </a:extLst>
          </p:cNvPr>
          <p:cNvSpPr>
            <a:spLocks noGrp="1"/>
          </p:cNvSpPr>
          <p:nvPr>
            <p:ph type="sldNum" sz="quarter" idx="12"/>
          </p:nvPr>
        </p:nvSpPr>
        <p:spPr/>
        <p:txBody>
          <a:bodyPr/>
          <a:lstStyle/>
          <a:p>
            <a:fld id="{E5C60907-9731-46B4-A33D-FDF5DC3BFF3C}" type="slidenum">
              <a:rPr lang="zh-TW" altLang="en-US" smtClean="0"/>
              <a:t>59</a:t>
            </a:fld>
            <a:endParaRPr lang="zh-TW" altLang="en-US"/>
          </a:p>
        </p:txBody>
      </p:sp>
    </p:spTree>
    <p:extLst>
      <p:ext uri="{BB962C8B-B14F-4D97-AF65-F5344CB8AC3E}">
        <p14:creationId xmlns:p14="http://schemas.microsoft.com/office/powerpoint/2010/main" val="211558171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5080337" y="504630"/>
            <a:ext cx="2031325" cy="646331"/>
          </a:xfrm>
          <a:prstGeom prst="rect">
            <a:avLst/>
          </a:prstGeom>
          <a:noFill/>
        </p:spPr>
        <p:txBody>
          <a:bodyPr wrap="none" rtlCol="0">
            <a:spAutoFit/>
          </a:bodyPr>
          <a:lstStyle/>
          <a:p>
            <a:r>
              <a:rPr lang="zh-TW" altLang="en-US" sz="3600" dirty="0">
                <a:solidFill>
                  <a:srgbClr val="000000"/>
                </a:solidFill>
                <a:latin typeface="標楷體" panose="03000509000000000000" pitchFamily="65" charset="-120"/>
                <a:ea typeface="標楷體" panose="03000509000000000000" pitchFamily="65" charset="-120"/>
              </a:rPr>
              <a:t>研究目的</a:t>
            </a:r>
            <a:endParaRPr lang="en-US" altLang="zh-TW" sz="3600" dirty="0">
              <a:solidFill>
                <a:srgbClr val="000000"/>
              </a:solidFill>
              <a:latin typeface="標楷體" panose="03000509000000000000" pitchFamily="65" charset="-120"/>
              <a:ea typeface="標楷體" panose="03000509000000000000" pitchFamily="65" charset="-120"/>
            </a:endParaRPr>
          </a:p>
        </p:txBody>
      </p:sp>
      <p:sp>
        <p:nvSpPr>
          <p:cNvPr id="2" name="文字方塊 1">
            <a:extLst>
              <a:ext uri="{FF2B5EF4-FFF2-40B4-BE49-F238E27FC236}">
                <a16:creationId xmlns:a16="http://schemas.microsoft.com/office/drawing/2014/main" id="{A38B2C26-1505-5AB2-E117-F1E68E875EE8}"/>
              </a:ext>
            </a:extLst>
          </p:cNvPr>
          <p:cNvSpPr txBox="1"/>
          <p:nvPr/>
        </p:nvSpPr>
        <p:spPr>
          <a:xfrm>
            <a:off x="1241465" y="1251960"/>
            <a:ext cx="10395108" cy="4154984"/>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深入研究</a:t>
            </a:r>
            <a:r>
              <a:rPr lang="en-US" altLang="zh-TW" sz="2400" dirty="0">
                <a:latin typeface="標楷體" panose="03000509000000000000" pitchFamily="65" charset="-120"/>
                <a:ea typeface="標楷體" panose="03000509000000000000" pitchFamily="65" charset="-120"/>
              </a:rPr>
              <a:t>2023</a:t>
            </a:r>
            <a:r>
              <a:rPr lang="zh-TW" altLang="en-US" sz="2400" dirty="0">
                <a:latin typeface="標楷體" panose="03000509000000000000" pitchFamily="65" charset="-120"/>
                <a:ea typeface="標楷體" panose="03000509000000000000" pitchFamily="65" charset="-120"/>
              </a:rPr>
              <a:t>年由</a:t>
            </a:r>
            <a:r>
              <a:rPr lang="en-US" altLang="zh-TW" sz="2400" dirty="0">
                <a:latin typeface="標楷體" panose="03000509000000000000" pitchFamily="65" charset="-120"/>
                <a:ea typeface="標楷體" panose="03000509000000000000" pitchFamily="65" charset="-120"/>
              </a:rPr>
              <a:t>J.F Yang</a:t>
            </a:r>
            <a:r>
              <a:rPr lang="zh-TW" altLang="en-US" sz="2400" dirty="0">
                <a:latin typeface="標楷體" panose="03000509000000000000" pitchFamily="65" charset="-120"/>
                <a:ea typeface="標楷體" panose="03000509000000000000" pitchFamily="65" charset="-120"/>
              </a:rPr>
              <a:t> 等人所提出模擬皮層多層構造的可解釋性模型 </a:t>
            </a:r>
            <a:r>
              <a:rPr lang="en-US" altLang="zh-TW" sz="2400" dirty="0">
                <a:latin typeface="+mj-lt"/>
                <a:ea typeface="標楷體" panose="03000509000000000000" pitchFamily="65" charset="-120"/>
              </a:rPr>
              <a:t>CNN-based Interpretable Model</a:t>
            </a:r>
            <a:r>
              <a:rPr lang="en-US" altLang="zh-TW" sz="2400" dirty="0">
                <a:latin typeface="標楷體" panose="03000509000000000000" pitchFamily="65" charset="-120"/>
                <a:ea typeface="標楷體" panose="03000509000000000000" pitchFamily="65" charset="-120"/>
              </a:rPr>
              <a:t>(</a:t>
            </a:r>
            <a:r>
              <a:rPr lang="zh-TW" altLang="en-US" sz="2400" dirty="0">
                <a:latin typeface="標楷體" panose="03000509000000000000" pitchFamily="65" charset="-120"/>
                <a:ea typeface="標楷體" panose="03000509000000000000" pitchFamily="65" charset="-120"/>
              </a:rPr>
              <a:t>以下簡稱</a:t>
            </a:r>
            <a:r>
              <a:rPr lang="en-US" altLang="zh-TW" sz="2400" dirty="0">
                <a:latin typeface="+mj-lt"/>
                <a:ea typeface="標楷體" panose="03000509000000000000" pitchFamily="65" charset="-120"/>
              </a:rPr>
              <a:t>CIM</a:t>
            </a:r>
            <a:r>
              <a:rPr lang="en-US" altLang="zh-TW" sz="2400" dirty="0">
                <a:latin typeface="標楷體" panose="03000509000000000000" pitchFamily="65" charset="-120"/>
                <a:ea typeface="標楷體" panose="03000509000000000000" pitchFamily="65" charset="-120"/>
              </a:rPr>
              <a:t>)</a:t>
            </a:r>
            <a:r>
              <a:rPr lang="zh-TW" altLang="en-US" sz="2400" dirty="0">
                <a:latin typeface="標楷體" panose="03000509000000000000" pitchFamily="65" charset="-120"/>
                <a:ea typeface="標楷體" panose="03000509000000000000" pitchFamily="65" charset="-120"/>
              </a:rPr>
              <a:t>，以</a:t>
            </a:r>
            <a:r>
              <a:rPr lang="en-US" altLang="zh-TW" sz="2400" dirty="0">
                <a:latin typeface="+mj-lt"/>
                <a:ea typeface="標楷體" panose="03000509000000000000" pitchFamily="65" charset="-120"/>
              </a:rPr>
              <a:t>CIM</a:t>
            </a:r>
            <a:r>
              <a:rPr lang="zh-TW" altLang="en-US" sz="2400" dirty="0">
                <a:latin typeface="標楷體" panose="03000509000000000000" pitchFamily="65" charset="-120"/>
                <a:ea typeface="標楷體" panose="03000509000000000000" pitchFamily="65" charset="-120"/>
              </a:rPr>
              <a:t>為基礎開發出一個能適用於符合現實中彩色影像的可解釋性模型</a:t>
            </a:r>
            <a:endParaRPr lang="en-US" altLang="zh-TW" sz="2400" dirty="0">
              <a:latin typeface="標楷體" panose="03000509000000000000" pitchFamily="65" charset="-120"/>
              <a:ea typeface="標楷體" panose="03000509000000000000" pitchFamily="65" charset="-120"/>
            </a:endParaRPr>
          </a:p>
          <a:p>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t>透過研究人眼如何辨識彩色影像，設計出模擬人眼感知色彩機構的色彩感知區塊和感知輪廓的輪廓感知區塊，使模型可以模仿人眼感知外部資訊的過程</a:t>
            </a:r>
            <a:endParaRPr lang="en-US" altLang="zh-TW" sz="2400" dirty="0"/>
          </a:p>
          <a:p>
            <a:pPr marL="342900" indent="-342900">
              <a:buFont typeface="Arial" panose="020B0604020202020204" pitchFamily="34" charset="0"/>
              <a:buChar char="•"/>
            </a:pP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接著將兩者資訊分別輸入特徵傳遞區塊，藉由高斯卷積、特徵增強、空間合併模組，模擬人腦多層皮質資訊傳遞，最終形成較為完整的特徵資訊並輸入全連接層學習分類特徵</a:t>
            </a:r>
            <a:endParaRPr lang="en-US" altLang="zh-TW" sz="2400" dirty="0">
              <a:latin typeface="標楷體" panose="03000509000000000000" pitchFamily="65" charset="-120"/>
              <a:ea typeface="標楷體" panose="03000509000000000000" pitchFamily="65" charset="-120"/>
            </a:endParaRPr>
          </a:p>
        </p:txBody>
      </p:sp>
      <p:sp>
        <p:nvSpPr>
          <p:cNvPr id="4" name="投影片編號版面配置區 3">
            <a:extLst>
              <a:ext uri="{FF2B5EF4-FFF2-40B4-BE49-F238E27FC236}">
                <a16:creationId xmlns:a16="http://schemas.microsoft.com/office/drawing/2014/main" id="{2EC652FD-BC22-442B-B96A-434CD825FBA3}"/>
              </a:ext>
            </a:extLst>
          </p:cNvPr>
          <p:cNvSpPr>
            <a:spLocks noGrp="1"/>
          </p:cNvSpPr>
          <p:nvPr>
            <p:ph type="sldNum" sz="quarter" idx="12"/>
          </p:nvPr>
        </p:nvSpPr>
        <p:spPr/>
        <p:txBody>
          <a:bodyPr/>
          <a:lstStyle/>
          <a:p>
            <a:fld id="{E5C60907-9731-46B4-A33D-FDF5DC3BFF3C}" type="slidenum">
              <a:rPr lang="zh-TW" altLang="en-US" smtClean="0"/>
              <a:t>6</a:t>
            </a:fld>
            <a:endParaRPr lang="zh-TW" altLang="en-US"/>
          </a:p>
        </p:txBody>
      </p:sp>
    </p:spTree>
    <p:extLst>
      <p:ext uri="{BB962C8B-B14F-4D97-AF65-F5344CB8AC3E}">
        <p14:creationId xmlns:p14="http://schemas.microsoft.com/office/powerpoint/2010/main" val="261491818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4272424" y="504630"/>
            <a:ext cx="3647152" cy="646331"/>
          </a:xfrm>
          <a:prstGeom prst="rect">
            <a:avLst/>
          </a:prstGeom>
          <a:noFill/>
        </p:spPr>
        <p:txBody>
          <a:bodyPr wrap="none" rtlCol="0">
            <a:spAutoFit/>
          </a:bodyPr>
          <a:lstStyle/>
          <a:p>
            <a:r>
              <a:rPr lang="zh-TW" altLang="en-US" sz="3600">
                <a:solidFill>
                  <a:srgbClr val="000000"/>
                </a:solidFill>
                <a:latin typeface="標楷體" panose="03000509000000000000" pitchFamily="65" charset="-120"/>
                <a:ea typeface="標楷體" panose="03000509000000000000" pitchFamily="65" charset="-120"/>
              </a:rPr>
              <a:t>機械結構設計圖 </a:t>
            </a:r>
            <a:endParaRPr lang="zh-TW" altLang="en-US" sz="3600" dirty="0">
              <a:solidFill>
                <a:srgbClr val="000000"/>
              </a:solidFill>
              <a:latin typeface="標楷體" panose="03000509000000000000" pitchFamily="65" charset="-120"/>
              <a:ea typeface="標楷體" panose="03000509000000000000" pitchFamily="65" charset="-120"/>
            </a:endParaRPr>
          </a:p>
        </p:txBody>
      </p:sp>
      <p:sp>
        <p:nvSpPr>
          <p:cNvPr id="3" name="投影片編號版面配置區 2">
            <a:extLst>
              <a:ext uri="{FF2B5EF4-FFF2-40B4-BE49-F238E27FC236}">
                <a16:creationId xmlns:a16="http://schemas.microsoft.com/office/drawing/2014/main" id="{6FA7BB2E-8CE2-4650-B21A-F2EEF97767FF}"/>
              </a:ext>
            </a:extLst>
          </p:cNvPr>
          <p:cNvSpPr>
            <a:spLocks noGrp="1"/>
          </p:cNvSpPr>
          <p:nvPr>
            <p:ph type="sldNum" sz="quarter" idx="12"/>
          </p:nvPr>
        </p:nvSpPr>
        <p:spPr/>
        <p:txBody>
          <a:bodyPr/>
          <a:lstStyle/>
          <a:p>
            <a:fld id="{E5C60907-9731-46B4-A33D-FDF5DC3BFF3C}" type="slidenum">
              <a:rPr lang="zh-TW" altLang="en-US" smtClean="0"/>
              <a:t>60</a:t>
            </a:fld>
            <a:endParaRPr lang="zh-TW" altLang="en-US"/>
          </a:p>
        </p:txBody>
      </p:sp>
    </p:spTree>
    <p:extLst>
      <p:ext uri="{BB962C8B-B14F-4D97-AF65-F5344CB8AC3E}">
        <p14:creationId xmlns:p14="http://schemas.microsoft.com/office/powerpoint/2010/main" val="425764947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5080337" y="504630"/>
            <a:ext cx="2031325" cy="646331"/>
          </a:xfrm>
          <a:prstGeom prst="rect">
            <a:avLst/>
          </a:prstGeom>
          <a:noFill/>
        </p:spPr>
        <p:txBody>
          <a:bodyPr wrap="none" rtlCol="0">
            <a:spAutoFit/>
          </a:bodyPr>
          <a:lstStyle/>
          <a:p>
            <a:r>
              <a:rPr lang="zh-TW" altLang="en-US" sz="3600">
                <a:solidFill>
                  <a:srgbClr val="000000"/>
                </a:solidFill>
                <a:latin typeface="標楷體" panose="03000509000000000000" pitchFamily="65" charset="-120"/>
                <a:ea typeface="標楷體" panose="03000509000000000000" pitchFamily="65" charset="-120"/>
              </a:rPr>
              <a:t>函數設計</a:t>
            </a:r>
            <a:endParaRPr lang="zh-TW" altLang="en-US" sz="3600" dirty="0">
              <a:solidFill>
                <a:srgbClr val="000000"/>
              </a:solidFill>
              <a:latin typeface="標楷體" panose="03000509000000000000" pitchFamily="65" charset="-120"/>
              <a:ea typeface="標楷體" panose="03000509000000000000" pitchFamily="65" charset="-120"/>
            </a:endParaRPr>
          </a:p>
        </p:txBody>
      </p:sp>
      <p:sp>
        <p:nvSpPr>
          <p:cNvPr id="3" name="投影片編號版面配置區 2">
            <a:extLst>
              <a:ext uri="{FF2B5EF4-FFF2-40B4-BE49-F238E27FC236}">
                <a16:creationId xmlns:a16="http://schemas.microsoft.com/office/drawing/2014/main" id="{0B52E779-F1C6-40E4-A32A-76AB2D4EA068}"/>
              </a:ext>
            </a:extLst>
          </p:cNvPr>
          <p:cNvSpPr>
            <a:spLocks noGrp="1"/>
          </p:cNvSpPr>
          <p:nvPr>
            <p:ph type="sldNum" sz="quarter" idx="12"/>
          </p:nvPr>
        </p:nvSpPr>
        <p:spPr/>
        <p:txBody>
          <a:bodyPr/>
          <a:lstStyle/>
          <a:p>
            <a:fld id="{E5C60907-9731-46B4-A33D-FDF5DC3BFF3C}" type="slidenum">
              <a:rPr lang="zh-TW" altLang="en-US" smtClean="0"/>
              <a:t>61</a:t>
            </a:fld>
            <a:endParaRPr lang="zh-TW" altLang="en-US"/>
          </a:p>
        </p:txBody>
      </p:sp>
    </p:spTree>
    <p:extLst>
      <p:ext uri="{BB962C8B-B14F-4D97-AF65-F5344CB8AC3E}">
        <p14:creationId xmlns:p14="http://schemas.microsoft.com/office/powerpoint/2010/main" val="309472231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3926175" y="504630"/>
            <a:ext cx="4339650" cy="646331"/>
          </a:xfrm>
          <a:prstGeom prst="rect">
            <a:avLst/>
          </a:prstGeom>
          <a:noFill/>
        </p:spPr>
        <p:txBody>
          <a:bodyPr wrap="none" rtlCol="0">
            <a:spAutoFit/>
          </a:bodyPr>
          <a:lstStyle/>
          <a:p>
            <a:r>
              <a:rPr lang="zh-TW" altLang="en-US" sz="3600">
                <a:solidFill>
                  <a:srgbClr val="000000"/>
                </a:solidFill>
                <a:latin typeface="標楷體" panose="03000509000000000000" pitchFamily="65" charset="-120"/>
                <a:ea typeface="標楷體" panose="03000509000000000000" pitchFamily="65" charset="-120"/>
              </a:rPr>
              <a:t>下達指令的格式範例</a:t>
            </a:r>
          </a:p>
        </p:txBody>
      </p:sp>
      <p:sp>
        <p:nvSpPr>
          <p:cNvPr id="3" name="投影片編號版面配置區 2">
            <a:extLst>
              <a:ext uri="{FF2B5EF4-FFF2-40B4-BE49-F238E27FC236}">
                <a16:creationId xmlns:a16="http://schemas.microsoft.com/office/drawing/2014/main" id="{058A256F-D840-4546-AE22-3D73BABBC7F4}"/>
              </a:ext>
            </a:extLst>
          </p:cNvPr>
          <p:cNvSpPr>
            <a:spLocks noGrp="1"/>
          </p:cNvSpPr>
          <p:nvPr>
            <p:ph type="sldNum" sz="quarter" idx="12"/>
          </p:nvPr>
        </p:nvSpPr>
        <p:spPr/>
        <p:txBody>
          <a:bodyPr/>
          <a:lstStyle/>
          <a:p>
            <a:fld id="{E5C60907-9731-46B4-A33D-FDF5DC3BFF3C}" type="slidenum">
              <a:rPr lang="zh-TW" altLang="en-US" smtClean="0"/>
              <a:t>62</a:t>
            </a:fld>
            <a:endParaRPr lang="zh-TW" altLang="en-US"/>
          </a:p>
        </p:txBody>
      </p:sp>
    </p:spTree>
    <p:extLst>
      <p:ext uri="{BB962C8B-B14F-4D97-AF65-F5344CB8AC3E}">
        <p14:creationId xmlns:p14="http://schemas.microsoft.com/office/powerpoint/2010/main" val="383869599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5080337" y="504630"/>
            <a:ext cx="2031325" cy="646331"/>
          </a:xfrm>
          <a:prstGeom prst="rect">
            <a:avLst/>
          </a:prstGeom>
          <a:noFill/>
        </p:spPr>
        <p:txBody>
          <a:bodyPr wrap="none" rtlCol="0">
            <a:spAutoFit/>
          </a:bodyPr>
          <a:lstStyle/>
          <a:p>
            <a:r>
              <a:rPr lang="zh-TW" altLang="en-US" sz="3600">
                <a:solidFill>
                  <a:srgbClr val="000000"/>
                </a:solidFill>
                <a:latin typeface="標楷體" panose="03000509000000000000" pitchFamily="65" charset="-120"/>
                <a:ea typeface="標楷體" panose="03000509000000000000" pitchFamily="65" charset="-120"/>
              </a:rPr>
              <a:t>實驗結果</a:t>
            </a:r>
          </a:p>
        </p:txBody>
      </p:sp>
      <p:sp>
        <p:nvSpPr>
          <p:cNvPr id="3" name="投影片編號版面配置區 2">
            <a:extLst>
              <a:ext uri="{FF2B5EF4-FFF2-40B4-BE49-F238E27FC236}">
                <a16:creationId xmlns:a16="http://schemas.microsoft.com/office/drawing/2014/main" id="{757F352E-525F-428E-9829-9A03471589AE}"/>
              </a:ext>
            </a:extLst>
          </p:cNvPr>
          <p:cNvSpPr>
            <a:spLocks noGrp="1"/>
          </p:cNvSpPr>
          <p:nvPr>
            <p:ph type="sldNum" sz="quarter" idx="12"/>
          </p:nvPr>
        </p:nvSpPr>
        <p:spPr/>
        <p:txBody>
          <a:bodyPr/>
          <a:lstStyle/>
          <a:p>
            <a:fld id="{E5C60907-9731-46B4-A33D-FDF5DC3BFF3C}" type="slidenum">
              <a:rPr lang="zh-TW" altLang="en-US" smtClean="0"/>
              <a:t>63</a:t>
            </a:fld>
            <a:endParaRPr lang="zh-TW" altLang="en-US"/>
          </a:p>
        </p:txBody>
      </p:sp>
    </p:spTree>
    <p:extLst>
      <p:ext uri="{BB962C8B-B14F-4D97-AF65-F5344CB8AC3E}">
        <p14:creationId xmlns:p14="http://schemas.microsoft.com/office/powerpoint/2010/main" val="42014349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85D059EE-B08C-A891-5027-6428BC9C170E}"/>
              </a:ext>
            </a:extLst>
          </p:cNvPr>
          <p:cNvSpPr txBox="1"/>
          <p:nvPr/>
        </p:nvSpPr>
        <p:spPr>
          <a:xfrm>
            <a:off x="1605608" y="1391310"/>
            <a:ext cx="6666272" cy="3385542"/>
          </a:xfrm>
          <a:prstGeom prst="rect">
            <a:avLst/>
          </a:prstGeom>
          <a:noFill/>
        </p:spPr>
        <p:txBody>
          <a:bodyPr wrap="square" rtlCol="0">
            <a:spAutoFit/>
          </a:bodyPr>
          <a:lstStyle/>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研究動機與目的</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背景知識與相關研究</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研究方法</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實驗設計以及成果</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rgbClr val="000000"/>
                </a:solidFill>
                <a:latin typeface="標楷體" panose="03000509000000000000" pitchFamily="65" charset="-120"/>
                <a:ea typeface="標楷體" panose="03000509000000000000" pitchFamily="65" charset="-120"/>
              </a:rPr>
              <a:t>結論與未來展望</a:t>
            </a:r>
            <a:endParaRPr lang="en-US" altLang="zh-TW" sz="2800" dirty="0">
              <a:solidFill>
                <a:srgbClr val="000000"/>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solidFill>
                  <a:srgbClr val="000000"/>
                </a:solidFill>
                <a:latin typeface="標楷體" panose="03000509000000000000" pitchFamily="65" charset="-120"/>
                <a:ea typeface="標楷體" panose="03000509000000000000" pitchFamily="65" charset="-120"/>
              </a:rPr>
              <a:t>結論</a:t>
            </a:r>
            <a:endParaRPr lang="en-US" altLang="zh-TW" sz="2800" dirty="0">
              <a:solidFill>
                <a:srgbClr val="000000"/>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solidFill>
                  <a:srgbClr val="000000"/>
                </a:solidFill>
                <a:latin typeface="標楷體" panose="03000509000000000000" pitchFamily="65" charset="-120"/>
                <a:ea typeface="標楷體" panose="03000509000000000000" pitchFamily="65" charset="-120"/>
              </a:rPr>
              <a:t>未來展望</a:t>
            </a:r>
            <a:endParaRPr lang="en-US" altLang="zh-TW" sz="2800" dirty="0">
              <a:solidFill>
                <a:srgbClr val="000000"/>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endParaRPr lang="zh-TW" altLang="en-US" dirty="0">
              <a:latin typeface="標楷體" panose="03000509000000000000" pitchFamily="65" charset="-120"/>
              <a:ea typeface="標楷體" panose="03000509000000000000" pitchFamily="65" charset="-120"/>
            </a:endParaRPr>
          </a:p>
        </p:txBody>
      </p:sp>
      <p:sp>
        <p:nvSpPr>
          <p:cNvPr id="10" name="文字方塊 9">
            <a:extLst>
              <a:ext uri="{FF2B5EF4-FFF2-40B4-BE49-F238E27FC236}">
                <a16:creationId xmlns:a16="http://schemas.microsoft.com/office/drawing/2014/main" id="{B52A9377-8ABA-C064-8C18-B577C82C5FA3}"/>
              </a:ext>
            </a:extLst>
          </p:cNvPr>
          <p:cNvSpPr txBox="1"/>
          <p:nvPr/>
        </p:nvSpPr>
        <p:spPr>
          <a:xfrm>
            <a:off x="699901" y="587000"/>
            <a:ext cx="1811413" cy="646331"/>
          </a:xfrm>
          <a:prstGeom prst="rect">
            <a:avLst/>
          </a:prstGeom>
          <a:noFill/>
        </p:spPr>
        <p:txBody>
          <a:bodyPr wrap="square" rtlCol="0">
            <a:spAutoFit/>
          </a:bodyPr>
          <a:lstStyle/>
          <a:p>
            <a:pPr algn="ctr"/>
            <a:r>
              <a:rPr lang="zh-TW" altLang="en-US" sz="3600" dirty="0">
                <a:latin typeface="標楷體" panose="03000509000000000000" pitchFamily="65" charset="-120"/>
                <a:ea typeface="標楷體" panose="03000509000000000000" pitchFamily="65" charset="-120"/>
              </a:rPr>
              <a:t>大綱</a:t>
            </a:r>
          </a:p>
        </p:txBody>
      </p:sp>
      <p:sp>
        <p:nvSpPr>
          <p:cNvPr id="3" name="投影片編號版面配置區 2">
            <a:extLst>
              <a:ext uri="{FF2B5EF4-FFF2-40B4-BE49-F238E27FC236}">
                <a16:creationId xmlns:a16="http://schemas.microsoft.com/office/drawing/2014/main" id="{81EA0802-5AA2-4DFC-A4CD-09E47D4BD5C8}"/>
              </a:ext>
            </a:extLst>
          </p:cNvPr>
          <p:cNvSpPr>
            <a:spLocks noGrp="1"/>
          </p:cNvSpPr>
          <p:nvPr>
            <p:ph type="sldNum" sz="quarter" idx="12"/>
          </p:nvPr>
        </p:nvSpPr>
        <p:spPr/>
        <p:txBody>
          <a:bodyPr/>
          <a:lstStyle/>
          <a:p>
            <a:fld id="{E5C60907-9731-46B4-A33D-FDF5DC3BFF3C}" type="slidenum">
              <a:rPr lang="zh-TW" altLang="en-US" smtClean="0"/>
              <a:t>64</a:t>
            </a:fld>
            <a:endParaRPr lang="zh-TW" altLang="en-US"/>
          </a:p>
        </p:txBody>
      </p:sp>
    </p:spTree>
    <p:extLst>
      <p:ext uri="{BB962C8B-B14F-4D97-AF65-F5344CB8AC3E}">
        <p14:creationId xmlns:p14="http://schemas.microsoft.com/office/powerpoint/2010/main" val="102100488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5542002" y="504630"/>
            <a:ext cx="1107996" cy="646331"/>
          </a:xfrm>
          <a:prstGeom prst="rect">
            <a:avLst/>
          </a:prstGeom>
          <a:noFill/>
        </p:spPr>
        <p:txBody>
          <a:bodyPr wrap="none" rtlCol="0">
            <a:spAutoFit/>
          </a:bodyPr>
          <a:lstStyle/>
          <a:p>
            <a:r>
              <a:rPr lang="zh-TW" altLang="en-US" sz="3600">
                <a:solidFill>
                  <a:srgbClr val="000000"/>
                </a:solidFill>
                <a:latin typeface="標楷體" panose="03000509000000000000" pitchFamily="65" charset="-120"/>
                <a:ea typeface="標楷體" panose="03000509000000000000" pitchFamily="65" charset="-120"/>
              </a:rPr>
              <a:t>結論</a:t>
            </a:r>
          </a:p>
        </p:txBody>
      </p:sp>
      <p:sp>
        <p:nvSpPr>
          <p:cNvPr id="3" name="投影片編號版面配置區 2">
            <a:extLst>
              <a:ext uri="{FF2B5EF4-FFF2-40B4-BE49-F238E27FC236}">
                <a16:creationId xmlns:a16="http://schemas.microsoft.com/office/drawing/2014/main" id="{58E7AC2E-F512-48A9-83DC-3D5F3CB10C48}"/>
              </a:ext>
            </a:extLst>
          </p:cNvPr>
          <p:cNvSpPr>
            <a:spLocks noGrp="1"/>
          </p:cNvSpPr>
          <p:nvPr>
            <p:ph type="sldNum" sz="quarter" idx="12"/>
          </p:nvPr>
        </p:nvSpPr>
        <p:spPr/>
        <p:txBody>
          <a:bodyPr/>
          <a:lstStyle/>
          <a:p>
            <a:fld id="{E5C60907-9731-46B4-A33D-FDF5DC3BFF3C}" type="slidenum">
              <a:rPr lang="zh-TW" altLang="en-US" smtClean="0"/>
              <a:t>65</a:t>
            </a:fld>
            <a:endParaRPr lang="zh-TW" altLang="en-US"/>
          </a:p>
        </p:txBody>
      </p:sp>
    </p:spTree>
    <p:extLst>
      <p:ext uri="{BB962C8B-B14F-4D97-AF65-F5344CB8AC3E}">
        <p14:creationId xmlns:p14="http://schemas.microsoft.com/office/powerpoint/2010/main" val="287962134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5080337" y="504630"/>
            <a:ext cx="2031325" cy="646331"/>
          </a:xfrm>
          <a:prstGeom prst="rect">
            <a:avLst/>
          </a:prstGeom>
          <a:noFill/>
        </p:spPr>
        <p:txBody>
          <a:bodyPr wrap="none" rtlCol="0">
            <a:spAutoFit/>
          </a:bodyPr>
          <a:lstStyle/>
          <a:p>
            <a:r>
              <a:rPr lang="zh-TW" altLang="en-US" sz="3600">
                <a:solidFill>
                  <a:srgbClr val="000000"/>
                </a:solidFill>
                <a:latin typeface="標楷體" panose="03000509000000000000" pitchFamily="65" charset="-120"/>
                <a:ea typeface="標楷體" panose="03000509000000000000" pitchFamily="65" charset="-120"/>
              </a:rPr>
              <a:t>未來展望</a:t>
            </a:r>
          </a:p>
        </p:txBody>
      </p:sp>
      <p:sp>
        <p:nvSpPr>
          <p:cNvPr id="3" name="投影片編號版面配置區 2">
            <a:extLst>
              <a:ext uri="{FF2B5EF4-FFF2-40B4-BE49-F238E27FC236}">
                <a16:creationId xmlns:a16="http://schemas.microsoft.com/office/drawing/2014/main" id="{20254339-D10E-476C-9841-3CE03829EB76}"/>
              </a:ext>
            </a:extLst>
          </p:cNvPr>
          <p:cNvSpPr>
            <a:spLocks noGrp="1"/>
          </p:cNvSpPr>
          <p:nvPr>
            <p:ph type="sldNum" sz="quarter" idx="12"/>
          </p:nvPr>
        </p:nvSpPr>
        <p:spPr/>
        <p:txBody>
          <a:bodyPr/>
          <a:lstStyle/>
          <a:p>
            <a:fld id="{E5C60907-9731-46B4-A33D-FDF5DC3BFF3C}" type="slidenum">
              <a:rPr lang="zh-TW" altLang="en-US" smtClean="0"/>
              <a:t>66</a:t>
            </a:fld>
            <a:endParaRPr lang="zh-TW" altLang="en-US"/>
          </a:p>
        </p:txBody>
      </p:sp>
    </p:spTree>
    <p:extLst>
      <p:ext uri="{BB962C8B-B14F-4D97-AF65-F5344CB8AC3E}">
        <p14:creationId xmlns:p14="http://schemas.microsoft.com/office/powerpoint/2010/main" val="317398308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圖片 7" descr="一張含有 圖畫, 花, 圖解, 設計 的圖片&#10;&#10;自動產生的描述">
            <a:extLst>
              <a:ext uri="{FF2B5EF4-FFF2-40B4-BE49-F238E27FC236}">
                <a16:creationId xmlns:a16="http://schemas.microsoft.com/office/drawing/2014/main" id="{CB3A8556-971A-1C7F-08E7-DD965F0CEC12}"/>
              </a:ext>
            </a:extLst>
          </p:cNvPr>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55427" y="5401256"/>
            <a:ext cx="2913488" cy="1456744"/>
          </a:xfrm>
          <a:prstGeom prst="rect">
            <a:avLst/>
          </a:prstGeom>
        </p:spPr>
      </p:pic>
      <p:sp>
        <p:nvSpPr>
          <p:cNvPr id="9" name="文字方塊 8">
            <a:extLst>
              <a:ext uri="{FF2B5EF4-FFF2-40B4-BE49-F238E27FC236}">
                <a16:creationId xmlns:a16="http://schemas.microsoft.com/office/drawing/2014/main" id="{1C7EE5CA-ED82-B3E3-5856-00255CD8AF89}"/>
              </a:ext>
            </a:extLst>
          </p:cNvPr>
          <p:cNvSpPr txBox="1"/>
          <p:nvPr/>
        </p:nvSpPr>
        <p:spPr>
          <a:xfrm>
            <a:off x="3178630" y="6325496"/>
            <a:ext cx="8576387" cy="430887"/>
          </a:xfrm>
          <a:prstGeom prst="rect">
            <a:avLst/>
          </a:prstGeom>
          <a:noFill/>
        </p:spPr>
        <p:txBody>
          <a:bodyPr wrap="none" rtlCol="0">
            <a:spAutoFit/>
          </a:bodyPr>
          <a:lstStyle/>
          <a:p>
            <a:r>
              <a:rPr lang="en-US" altLang="zh-TW" sz="2200" b="1" i="0" dirty="0">
                <a:effectLst/>
                <a:latin typeface="清松手寫體1-Medium" pitchFamily="2" charset="-120"/>
                <a:ea typeface="清松手寫體1-Medium" pitchFamily="2" charset="-120"/>
              </a:rPr>
              <a:t>Computational Intelligence and Human-Computer Interaction Lab.</a:t>
            </a:r>
          </a:p>
        </p:txBody>
      </p:sp>
      <p:pic>
        <p:nvPicPr>
          <p:cNvPr id="2" name="圖片 1" descr="一張含有 螢幕擷取畫面, 圖形, 鮮豔, 平面設計 的圖片&#10;&#10;自動產生的描述">
            <a:extLst>
              <a:ext uri="{FF2B5EF4-FFF2-40B4-BE49-F238E27FC236}">
                <a16:creationId xmlns:a16="http://schemas.microsoft.com/office/drawing/2014/main" id="{167C80CF-CDC0-1603-D553-89582E280A69}"/>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t="68681" r="13640" b="12137"/>
          <a:stretch/>
        </p:blipFill>
        <p:spPr>
          <a:xfrm>
            <a:off x="2498272" y="4924025"/>
            <a:ext cx="12192000" cy="1933975"/>
          </a:xfrm>
          <a:prstGeom prst="rect">
            <a:avLst/>
          </a:prstGeom>
        </p:spPr>
      </p:pic>
      <p:pic>
        <p:nvPicPr>
          <p:cNvPr id="6" name="圖片 5" descr="一張含有 螢幕擷取畫面, 圖形, 鮮豔, 平面設計 的圖片&#10;&#10;自動產生的描述">
            <a:extLst>
              <a:ext uri="{FF2B5EF4-FFF2-40B4-BE49-F238E27FC236}">
                <a16:creationId xmlns:a16="http://schemas.microsoft.com/office/drawing/2014/main" id="{84ACE810-2C18-CFBA-8172-30AC6D8FACC5}"/>
              </a:ext>
            </a:extLst>
          </p:cNvPr>
          <p:cNvPicPr>
            <a:picLocks noChangeAspect="1"/>
          </p:cNvPicPr>
          <p:nvPr/>
        </p:nvPicPr>
        <p:blipFill rotWithShape="1">
          <a:blip r:embed="rId4">
            <a:alphaModFix amt="50000"/>
            <a:extLst>
              <a:ext uri="{28A0092B-C50C-407E-A947-70E740481C1C}">
                <a14:useLocalDpi xmlns:a14="http://schemas.microsoft.com/office/drawing/2010/main" val="0"/>
              </a:ext>
            </a:extLst>
          </a:blip>
          <a:srcRect l="16339" r="38936" b="69995"/>
          <a:stretch/>
        </p:blipFill>
        <p:spPr>
          <a:xfrm rot="21132035">
            <a:off x="-2836048" y="-1563455"/>
            <a:ext cx="6314140" cy="3025245"/>
          </a:xfrm>
          <a:prstGeom prst="rect">
            <a:avLst/>
          </a:prstGeom>
        </p:spPr>
      </p:pic>
      <p:pic>
        <p:nvPicPr>
          <p:cNvPr id="7" name="圖片 6" descr="一張含有 螢幕擷取畫面, 圖形, 鮮豔, 平面設計 的圖片&#10;&#10;自動產生的描述">
            <a:extLst>
              <a:ext uri="{FF2B5EF4-FFF2-40B4-BE49-F238E27FC236}">
                <a16:creationId xmlns:a16="http://schemas.microsoft.com/office/drawing/2014/main" id="{F5CCD7D2-10FA-9445-7CED-577298D52433}"/>
              </a:ext>
            </a:extLst>
          </p:cNvPr>
          <p:cNvPicPr>
            <a:picLocks noChangeAspect="1"/>
          </p:cNvPicPr>
          <p:nvPr/>
        </p:nvPicPr>
        <p:blipFill rotWithShape="1">
          <a:blip r:embed="rId4">
            <a:alphaModFix amt="50000"/>
            <a:extLst>
              <a:ext uri="{28A0092B-C50C-407E-A947-70E740481C1C}">
                <a14:useLocalDpi xmlns:a14="http://schemas.microsoft.com/office/drawing/2010/main" val="0"/>
              </a:ext>
            </a:extLst>
          </a:blip>
          <a:srcRect l="74315" t="3003" r="3095" b="82295"/>
          <a:stretch/>
        </p:blipFill>
        <p:spPr>
          <a:xfrm rot="4134665">
            <a:off x="10278645" y="-964573"/>
            <a:ext cx="3189169" cy="1482270"/>
          </a:xfrm>
          <a:prstGeom prst="rect">
            <a:avLst/>
          </a:prstGeom>
          <a:noFill/>
        </p:spPr>
      </p:pic>
      <p:sp>
        <p:nvSpPr>
          <p:cNvPr id="4" name="文字方塊 3">
            <a:extLst>
              <a:ext uri="{FF2B5EF4-FFF2-40B4-BE49-F238E27FC236}">
                <a16:creationId xmlns:a16="http://schemas.microsoft.com/office/drawing/2014/main" id="{1BEC93B9-C145-565A-E9A1-FF7ECB2B27A5}"/>
              </a:ext>
            </a:extLst>
          </p:cNvPr>
          <p:cNvSpPr txBox="1"/>
          <p:nvPr/>
        </p:nvSpPr>
        <p:spPr>
          <a:xfrm>
            <a:off x="699902" y="414594"/>
            <a:ext cx="1811413" cy="830997"/>
          </a:xfrm>
          <a:prstGeom prst="rect">
            <a:avLst/>
          </a:prstGeom>
          <a:noFill/>
        </p:spPr>
        <p:txBody>
          <a:bodyPr wrap="square" rtlCol="0">
            <a:spAutoFit/>
          </a:bodyPr>
          <a:lstStyle/>
          <a:p>
            <a:pPr algn="ctr"/>
            <a:r>
              <a:rPr lang="zh-TW" altLang="en-US" sz="4800" dirty="0">
                <a:latin typeface="標楷體" panose="03000509000000000000" pitchFamily="65" charset="-120"/>
                <a:ea typeface="標楷體" panose="03000509000000000000" pitchFamily="65" charset="-120"/>
              </a:rPr>
              <a:t>大綱</a:t>
            </a:r>
          </a:p>
        </p:txBody>
      </p:sp>
      <p:sp>
        <p:nvSpPr>
          <p:cNvPr id="3" name="文字方塊 2">
            <a:extLst>
              <a:ext uri="{FF2B5EF4-FFF2-40B4-BE49-F238E27FC236}">
                <a16:creationId xmlns:a16="http://schemas.microsoft.com/office/drawing/2014/main" id="{E7668FC9-AD29-C177-CAB8-E5A73B3D5DCA}"/>
              </a:ext>
            </a:extLst>
          </p:cNvPr>
          <p:cNvSpPr txBox="1"/>
          <p:nvPr/>
        </p:nvSpPr>
        <p:spPr>
          <a:xfrm>
            <a:off x="1605748" y="-6816575"/>
            <a:ext cx="11141679" cy="19051369"/>
          </a:xfrm>
          <a:prstGeom prst="rect">
            <a:avLst/>
          </a:prstGeom>
          <a:noFill/>
        </p:spPr>
        <p:txBody>
          <a:bodyPr wrap="square" rtlCol="0">
            <a:spAutoFit/>
          </a:bodyPr>
          <a:lstStyle/>
          <a:p>
            <a:pPr marL="571500" indent="-571500">
              <a:buFont typeface="Arial" panose="020B0604020202020204" pitchFamily="34" charset="0"/>
              <a:buChar char="•"/>
            </a:pPr>
            <a:r>
              <a:rPr lang="zh-TW" altLang="en-US" sz="2800" dirty="0">
                <a:solidFill>
                  <a:srgbClr val="000000"/>
                </a:solidFill>
                <a:latin typeface="標楷體" panose="03000509000000000000" pitchFamily="65" charset="-120"/>
                <a:ea typeface="標楷體" panose="03000509000000000000" pitchFamily="65" charset="-120"/>
              </a:rPr>
              <a:t>研究動機與目的</a:t>
            </a:r>
            <a:endParaRPr lang="en-US" altLang="zh-TW" sz="2800" dirty="0">
              <a:solidFill>
                <a:srgbClr val="000000"/>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solidFill>
                  <a:srgbClr val="000000"/>
                </a:solidFill>
                <a:latin typeface="標楷體" panose="03000509000000000000" pitchFamily="65" charset="-120"/>
                <a:ea typeface="標楷體" panose="03000509000000000000" pitchFamily="65" charset="-120"/>
              </a:rPr>
              <a:t>研究動機</a:t>
            </a:r>
            <a:endParaRPr lang="en-US" altLang="zh-TW" sz="2800" dirty="0">
              <a:solidFill>
                <a:srgbClr val="000000"/>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solidFill>
                  <a:srgbClr val="000000"/>
                </a:solidFill>
                <a:latin typeface="標楷體" panose="03000509000000000000" pitchFamily="65" charset="-120"/>
                <a:ea typeface="標楷體" panose="03000509000000000000" pitchFamily="65" charset="-120"/>
              </a:rPr>
              <a:t>研究目的</a:t>
            </a:r>
            <a:endParaRPr lang="en-US" altLang="zh-TW" sz="2800" dirty="0">
              <a:solidFill>
                <a:srgbClr val="000000"/>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rgbClr val="000000"/>
                </a:solidFill>
                <a:latin typeface="標楷體" panose="03000509000000000000" pitchFamily="65" charset="-120"/>
                <a:ea typeface="標楷體" panose="03000509000000000000" pitchFamily="65" charset="-120"/>
              </a:rPr>
              <a:t>背景知識與相關研究</a:t>
            </a:r>
            <a:endParaRPr lang="en-US" altLang="zh-TW" sz="2800" dirty="0">
              <a:solidFill>
                <a:srgbClr val="000000"/>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solidFill>
                  <a:srgbClr val="000000"/>
                </a:solidFill>
                <a:latin typeface="標楷體" panose="03000509000000000000" pitchFamily="65" charset="-120"/>
                <a:ea typeface="標楷體" panose="03000509000000000000" pitchFamily="65" charset="-120"/>
              </a:rPr>
              <a:t>背景知識</a:t>
            </a:r>
            <a:endParaRPr lang="en-US" altLang="zh-TW" sz="2800" dirty="0">
              <a:solidFill>
                <a:srgbClr val="000000"/>
              </a:solidFill>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大型語言模型的研究現況</a:t>
            </a:r>
            <a:endParaRPr lang="en-US" altLang="zh-TW" sz="28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智慧機器與人工智慧物聯網的應用場景</a:t>
            </a:r>
            <a:endParaRPr lang="en-US" altLang="zh-TW" sz="28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en-US" altLang="zh-TW" sz="2800" dirty="0">
                <a:latin typeface="標楷體" panose="03000509000000000000" pitchFamily="65" charset="-120"/>
                <a:ea typeface="標楷體" panose="03000509000000000000" pitchFamily="65" charset="-120"/>
              </a:rPr>
              <a:t>3D </a:t>
            </a:r>
            <a:r>
              <a:rPr lang="zh-TW" altLang="en-US" sz="2800" dirty="0">
                <a:latin typeface="標楷體" panose="03000509000000000000" pitchFamily="65" charset="-120"/>
                <a:ea typeface="標楷體" panose="03000509000000000000" pitchFamily="65" charset="-120"/>
              </a:rPr>
              <a:t>列印技術的發展現況</a:t>
            </a:r>
            <a:endParaRPr lang="en-US" altLang="zh-TW" sz="2800" dirty="0">
              <a:solidFill>
                <a:srgbClr val="000000"/>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solidFill>
                  <a:srgbClr val="000000"/>
                </a:solidFill>
                <a:latin typeface="標楷體" panose="03000509000000000000" pitchFamily="65" charset="-120"/>
                <a:ea typeface="標楷體" panose="03000509000000000000" pitchFamily="65" charset="-120"/>
              </a:rPr>
              <a:t>文獻回顧</a:t>
            </a:r>
            <a:endParaRPr lang="en-US" altLang="zh-TW" sz="2800" dirty="0">
              <a:solidFill>
                <a:srgbClr val="000000"/>
              </a:solidFill>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大型語言模型及其在程式碼生成與機器控制上的應用</a:t>
            </a:r>
            <a:endParaRPr lang="en-US" altLang="zh-TW" sz="2800" dirty="0">
              <a:solidFill>
                <a:srgbClr val="000000"/>
              </a:solidFill>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運動學研究與機器人控制</a:t>
            </a:r>
            <a:endParaRPr lang="en-US" altLang="zh-TW" sz="2800" dirty="0">
              <a:solidFill>
                <a:srgbClr val="000000"/>
              </a:solidFill>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en-US" altLang="zh-TW" sz="2800" dirty="0">
                <a:latin typeface="標楷體" panose="03000509000000000000" pitchFamily="65" charset="-120"/>
                <a:ea typeface="標楷體" panose="03000509000000000000" pitchFamily="65" charset="-120"/>
              </a:rPr>
              <a:t>3D </a:t>
            </a:r>
            <a:r>
              <a:rPr lang="zh-TW" altLang="en-US" sz="2800" dirty="0">
                <a:latin typeface="標楷體" panose="03000509000000000000" pitchFamily="65" charset="-120"/>
                <a:ea typeface="標楷體" panose="03000509000000000000" pitchFamily="65" charset="-120"/>
              </a:rPr>
              <a:t>列印應用於機器人製作的相關文獻</a:t>
            </a:r>
            <a:endParaRPr lang="en-US" altLang="zh-TW" sz="2800" dirty="0">
              <a:solidFill>
                <a:srgbClr val="000000"/>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rgbClr val="000000"/>
                </a:solidFill>
                <a:latin typeface="標楷體" panose="03000509000000000000" pitchFamily="65" charset="-120"/>
                <a:ea typeface="標楷體" panose="03000509000000000000" pitchFamily="65" charset="-120"/>
              </a:rPr>
              <a:t>研究方法</a:t>
            </a:r>
            <a:endParaRPr lang="en-US" altLang="zh-TW" sz="2800" dirty="0">
              <a:solidFill>
                <a:srgbClr val="000000"/>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硬體設計流程</a:t>
            </a:r>
            <a:endParaRPr lang="en-US" altLang="zh-TW" sz="28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模型設計軟體：</a:t>
            </a:r>
            <a:r>
              <a:rPr lang="en-US" altLang="zh-TW" sz="2800" dirty="0">
                <a:latin typeface="標楷體" panose="03000509000000000000" pitchFamily="65" charset="-120"/>
                <a:ea typeface="標楷體" panose="03000509000000000000" pitchFamily="65" charset="-120"/>
              </a:rPr>
              <a:t>Autodesk Fusion 360</a:t>
            </a:r>
          </a:p>
          <a:p>
            <a:pPr marL="1485900" lvl="2"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檔案輸出格式：</a:t>
            </a:r>
            <a:r>
              <a:rPr lang="en-US" altLang="zh-TW" sz="2800" dirty="0">
                <a:latin typeface="標楷體" panose="03000509000000000000" pitchFamily="65" charset="-120"/>
                <a:ea typeface="標楷體" panose="03000509000000000000" pitchFamily="65" charset="-120"/>
              </a:rPr>
              <a:t>STL</a:t>
            </a:r>
            <a:r>
              <a:rPr lang="zh-TW" altLang="en-US" sz="2800" dirty="0">
                <a:latin typeface="標楷體" panose="03000509000000000000" pitchFamily="65" charset="-120"/>
                <a:ea typeface="標楷體" panose="03000509000000000000" pitchFamily="65" charset="-120"/>
              </a:rPr>
              <a:t>（</a:t>
            </a:r>
            <a:r>
              <a:rPr lang="en-US" altLang="zh-TW" sz="2800" dirty="0">
                <a:latin typeface="標楷體" panose="03000509000000000000" pitchFamily="65" charset="-120"/>
                <a:ea typeface="標楷體" panose="03000509000000000000" pitchFamily="65" charset="-120"/>
              </a:rPr>
              <a:t>Stereolithography</a:t>
            </a:r>
            <a:r>
              <a:rPr lang="zh-TW" altLang="en-US" sz="2800" dirty="0">
                <a:latin typeface="標楷體" panose="03000509000000000000" pitchFamily="65" charset="-120"/>
                <a:ea typeface="標楷體" panose="03000509000000000000" pitchFamily="65" charset="-120"/>
              </a:rPr>
              <a:t>）</a:t>
            </a:r>
            <a:endParaRPr lang="en-US" altLang="zh-TW" sz="28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en-US" altLang="zh-TW" sz="2800" dirty="0">
                <a:latin typeface="標楷體" panose="03000509000000000000" pitchFamily="65" charset="-120"/>
                <a:ea typeface="標楷體" panose="03000509000000000000" pitchFamily="65" charset="-120"/>
              </a:rPr>
              <a:t>3D </a:t>
            </a:r>
            <a:r>
              <a:rPr lang="zh-TW" altLang="en-US" sz="2800" dirty="0">
                <a:latin typeface="標楷體" panose="03000509000000000000" pitchFamily="65" charset="-120"/>
                <a:ea typeface="標楷體" panose="03000509000000000000" pitchFamily="65" charset="-120"/>
              </a:rPr>
              <a:t>列印機：</a:t>
            </a:r>
            <a:r>
              <a:rPr lang="en-US" altLang="zh-TW" sz="2800" dirty="0" err="1">
                <a:latin typeface="標楷體" panose="03000509000000000000" pitchFamily="65" charset="-120"/>
                <a:ea typeface="標楷體" panose="03000509000000000000" pitchFamily="65" charset="-120"/>
              </a:rPr>
              <a:t>Creality</a:t>
            </a:r>
            <a:r>
              <a:rPr lang="en-US" altLang="zh-TW" sz="2800" dirty="0">
                <a:latin typeface="標楷體" panose="03000509000000000000" pitchFamily="65" charset="-120"/>
                <a:ea typeface="標楷體" panose="03000509000000000000" pitchFamily="65" charset="-120"/>
              </a:rPr>
              <a:t> K1 MAX</a:t>
            </a:r>
            <a:endParaRPr lang="en-US" altLang="zh-TW" sz="2800" dirty="0">
              <a:solidFill>
                <a:srgbClr val="000000"/>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運動學開發</a:t>
            </a:r>
            <a:endParaRPr lang="en-US" altLang="zh-TW" sz="28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運動模擬環境</a:t>
            </a:r>
            <a:endParaRPr lang="en-US" altLang="zh-TW" sz="28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順向運動學</a:t>
            </a:r>
            <a:endParaRPr lang="en-US" altLang="zh-TW" sz="28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逆向運動學</a:t>
            </a:r>
            <a:endParaRPr lang="en-US" altLang="zh-TW" sz="2800" dirty="0">
              <a:solidFill>
                <a:srgbClr val="000000"/>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大型語言模型開發</a:t>
            </a:r>
            <a:endParaRPr lang="en-US" altLang="zh-TW" sz="28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en-US" altLang="zh-TW" sz="2800" dirty="0">
                <a:latin typeface="標楷體" panose="03000509000000000000" pitchFamily="65" charset="-120"/>
                <a:ea typeface="標楷體" panose="03000509000000000000" pitchFamily="65" charset="-120"/>
              </a:rPr>
              <a:t>OpenAI </a:t>
            </a:r>
            <a:r>
              <a:rPr lang="zh-TW" altLang="en-US" sz="2800" dirty="0">
                <a:latin typeface="標楷體" panose="03000509000000000000" pitchFamily="65" charset="-120"/>
                <a:ea typeface="標楷體" panose="03000509000000000000" pitchFamily="65" charset="-120"/>
              </a:rPr>
              <a:t>與 </a:t>
            </a:r>
            <a:r>
              <a:rPr lang="en-US" altLang="zh-TW" sz="2800" dirty="0">
                <a:latin typeface="標楷體" panose="03000509000000000000" pitchFamily="65" charset="-120"/>
                <a:ea typeface="標楷體" panose="03000509000000000000" pitchFamily="65" charset="-120"/>
              </a:rPr>
              <a:t>GPT </a:t>
            </a:r>
            <a:r>
              <a:rPr lang="zh-TW" altLang="en-US" sz="2800" dirty="0">
                <a:latin typeface="標楷體" panose="03000509000000000000" pitchFamily="65" charset="-120"/>
                <a:ea typeface="標楷體" panose="03000509000000000000" pitchFamily="65" charset="-120"/>
              </a:rPr>
              <a:t>模型</a:t>
            </a:r>
            <a:endParaRPr lang="en-US" altLang="zh-TW" sz="28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模型使用流程</a:t>
            </a:r>
            <a:endParaRPr lang="en-US" altLang="zh-TW" sz="2800" dirty="0">
              <a:solidFill>
                <a:srgbClr val="000000"/>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系統架構</a:t>
            </a:r>
            <a:endParaRPr lang="en-US" altLang="zh-TW" sz="28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系統架構與流程</a:t>
            </a:r>
            <a:endParaRPr lang="en-US" altLang="zh-TW" sz="2800" dirty="0">
              <a:solidFill>
                <a:srgbClr val="000000"/>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rgbClr val="000000"/>
                </a:solidFill>
                <a:latin typeface="標楷體" panose="03000509000000000000" pitchFamily="65" charset="-120"/>
                <a:ea typeface="標楷體" panose="03000509000000000000" pitchFamily="65" charset="-120"/>
              </a:rPr>
              <a:t>實驗設計與成果</a:t>
            </a:r>
            <a:endParaRPr lang="en-US" altLang="zh-TW" sz="2800" dirty="0">
              <a:solidFill>
                <a:srgbClr val="000000"/>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實驗一：機械臂的基本控制</a:t>
            </a:r>
            <a:endParaRPr lang="en-US" altLang="zh-TW" sz="28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機械結構設計圖 </a:t>
            </a:r>
            <a:endParaRPr lang="en-US" altLang="zh-TW" sz="28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函數設計</a:t>
            </a:r>
            <a:endParaRPr lang="en-US" altLang="zh-TW" sz="28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下達指令的格式範例</a:t>
            </a:r>
            <a:endParaRPr lang="en-US" altLang="zh-TW" sz="28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實驗結果</a:t>
            </a:r>
            <a:endParaRPr lang="en-US" altLang="zh-TW" sz="28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實驗二：將機械臂用於畫圖機械結構設計圖 </a:t>
            </a:r>
            <a:endParaRPr lang="en-US" altLang="zh-TW" sz="28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函數設計</a:t>
            </a:r>
            <a:endParaRPr lang="en-US" altLang="zh-TW" sz="28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下達指令的格式範例</a:t>
            </a:r>
            <a:endParaRPr lang="en-US" altLang="zh-TW" sz="28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實驗結果</a:t>
            </a:r>
            <a:endParaRPr lang="en-US" altLang="zh-TW" sz="2800" dirty="0">
              <a:solidFill>
                <a:srgbClr val="000000"/>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實驗三：機械臂在自動運輸車上的應用機械結構設計圖 </a:t>
            </a:r>
            <a:endParaRPr lang="en-US" altLang="zh-TW" sz="28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函數設計</a:t>
            </a:r>
            <a:endParaRPr lang="en-US" altLang="zh-TW" sz="28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下達指令的格式範例</a:t>
            </a:r>
            <a:endParaRPr lang="en-US" altLang="zh-TW" sz="28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實驗結果</a:t>
            </a:r>
            <a:endParaRPr lang="en-US" altLang="zh-TW" sz="2800" dirty="0">
              <a:solidFill>
                <a:srgbClr val="000000"/>
              </a:solidFill>
              <a:latin typeface="標楷體" panose="03000509000000000000" pitchFamily="65" charset="-120"/>
              <a:ea typeface="標楷體" panose="03000509000000000000" pitchFamily="65" charset="-120"/>
            </a:endParaRPr>
          </a:p>
          <a:p>
            <a:pPr lvl="2"/>
            <a:endParaRPr lang="en-US" altLang="zh-TW" sz="2800" dirty="0">
              <a:solidFill>
                <a:srgbClr val="000000"/>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rgbClr val="000000"/>
                </a:solidFill>
                <a:latin typeface="標楷體" panose="03000509000000000000" pitchFamily="65" charset="-120"/>
                <a:ea typeface="標楷體" panose="03000509000000000000" pitchFamily="65" charset="-120"/>
              </a:rPr>
              <a:t>結論與未來展望</a:t>
            </a:r>
            <a:endParaRPr lang="en-US" altLang="zh-TW" sz="2800" dirty="0">
              <a:solidFill>
                <a:srgbClr val="000000"/>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結論</a:t>
            </a:r>
            <a:endParaRPr lang="en-US" altLang="zh-TW" sz="2800" dirty="0">
              <a:solidFill>
                <a:srgbClr val="000000"/>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未來展望</a:t>
            </a:r>
            <a:endParaRPr lang="en-US" altLang="zh-TW" sz="2800" dirty="0">
              <a:solidFill>
                <a:srgbClr val="000000"/>
              </a:solidFill>
              <a:latin typeface="標楷體" panose="03000509000000000000" pitchFamily="65" charset="-120"/>
              <a:ea typeface="標楷體" panose="03000509000000000000" pitchFamily="65" charset="-120"/>
            </a:endParaRPr>
          </a:p>
        </p:txBody>
      </p:sp>
      <p:sp>
        <p:nvSpPr>
          <p:cNvPr id="10" name="投影片編號版面配置區 9">
            <a:extLst>
              <a:ext uri="{FF2B5EF4-FFF2-40B4-BE49-F238E27FC236}">
                <a16:creationId xmlns:a16="http://schemas.microsoft.com/office/drawing/2014/main" id="{74FFFDA1-71A3-4744-B6AD-EAFC7ADBB6A9}"/>
              </a:ext>
            </a:extLst>
          </p:cNvPr>
          <p:cNvSpPr>
            <a:spLocks noGrp="1"/>
          </p:cNvSpPr>
          <p:nvPr>
            <p:ph type="sldNum" sz="quarter" idx="12"/>
          </p:nvPr>
        </p:nvSpPr>
        <p:spPr/>
        <p:txBody>
          <a:bodyPr/>
          <a:lstStyle/>
          <a:p>
            <a:fld id="{E5C60907-9731-46B4-A33D-FDF5DC3BFF3C}" type="slidenum">
              <a:rPr lang="zh-TW" altLang="en-US" smtClean="0"/>
              <a:t>67</a:t>
            </a:fld>
            <a:endParaRPr lang="zh-TW" altLang="en-US"/>
          </a:p>
        </p:txBody>
      </p:sp>
    </p:spTree>
    <p:extLst>
      <p:ext uri="{BB962C8B-B14F-4D97-AF65-F5344CB8AC3E}">
        <p14:creationId xmlns:p14="http://schemas.microsoft.com/office/powerpoint/2010/main" val="320482747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D780FEAF-2C8C-4CB8-8DF8-E4BA8C9365FD}"/>
              </a:ext>
            </a:extLst>
          </p:cNvPr>
          <p:cNvSpPr txBox="1"/>
          <p:nvPr/>
        </p:nvSpPr>
        <p:spPr>
          <a:xfrm>
            <a:off x="2762864" y="1166842"/>
            <a:ext cx="6666272" cy="25206900"/>
          </a:xfrm>
          <a:prstGeom prst="rect">
            <a:avLst/>
          </a:prstGeom>
          <a:noFill/>
        </p:spPr>
        <p:txBody>
          <a:bodyPr wrap="square" rtlCol="0">
            <a:spAutoFit/>
          </a:bodyPr>
          <a:lstStyle/>
          <a:p>
            <a:pPr marL="571500" indent="-571500">
              <a:buFont typeface="Arial" panose="020B0604020202020204" pitchFamily="34" charset="0"/>
              <a:buChar char="•"/>
            </a:pPr>
            <a:r>
              <a:rPr lang="zh-TW" altLang="en-US" sz="3200" dirty="0">
                <a:solidFill>
                  <a:srgbClr val="000000"/>
                </a:solidFill>
                <a:latin typeface="標楷體" panose="03000509000000000000" pitchFamily="65" charset="-120"/>
                <a:ea typeface="標楷體" panose="03000509000000000000" pitchFamily="65" charset="-120"/>
              </a:rPr>
              <a:t>研究動機與目的</a:t>
            </a:r>
            <a:endParaRPr lang="en-US" altLang="zh-TW" sz="3200" dirty="0">
              <a:solidFill>
                <a:srgbClr val="000000"/>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3200" dirty="0">
                <a:solidFill>
                  <a:srgbClr val="000000"/>
                </a:solidFill>
                <a:latin typeface="標楷體" panose="03000509000000000000" pitchFamily="65" charset="-120"/>
                <a:ea typeface="標楷體" panose="03000509000000000000" pitchFamily="65" charset="-120"/>
              </a:rPr>
              <a:t>研究動機</a:t>
            </a:r>
            <a:endParaRPr lang="en-US" altLang="zh-TW" sz="3200" dirty="0">
              <a:solidFill>
                <a:srgbClr val="000000"/>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3200" dirty="0">
                <a:solidFill>
                  <a:srgbClr val="000000"/>
                </a:solidFill>
                <a:latin typeface="標楷體" panose="03000509000000000000" pitchFamily="65" charset="-120"/>
                <a:ea typeface="標楷體" panose="03000509000000000000" pitchFamily="65" charset="-120"/>
              </a:rPr>
              <a:t>研究目的</a:t>
            </a:r>
            <a:endParaRPr lang="en-US" altLang="zh-TW" sz="3200" dirty="0">
              <a:solidFill>
                <a:srgbClr val="000000"/>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3200" dirty="0">
                <a:solidFill>
                  <a:srgbClr val="000000"/>
                </a:solidFill>
                <a:latin typeface="標楷體" panose="03000509000000000000" pitchFamily="65" charset="-120"/>
                <a:ea typeface="標楷體" panose="03000509000000000000" pitchFamily="65" charset="-120"/>
              </a:rPr>
              <a:t>背景知識與相關研究</a:t>
            </a:r>
            <a:endParaRPr lang="en-US" altLang="zh-TW" sz="3200" dirty="0">
              <a:solidFill>
                <a:srgbClr val="000000"/>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3200" dirty="0">
                <a:solidFill>
                  <a:srgbClr val="000000"/>
                </a:solidFill>
                <a:latin typeface="標楷體" panose="03000509000000000000" pitchFamily="65" charset="-120"/>
                <a:ea typeface="標楷體" panose="03000509000000000000" pitchFamily="65" charset="-120"/>
              </a:rPr>
              <a:t>背景知識</a:t>
            </a:r>
            <a:endParaRPr lang="en-US" altLang="zh-TW" sz="3200" dirty="0">
              <a:solidFill>
                <a:srgbClr val="000000"/>
              </a:solidFill>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3200" dirty="0">
                <a:latin typeface="標楷體" panose="03000509000000000000" pitchFamily="65" charset="-120"/>
                <a:ea typeface="標楷體" panose="03000509000000000000" pitchFamily="65" charset="-120"/>
              </a:rPr>
              <a:t>大型語言模型的研究現況</a:t>
            </a:r>
            <a:endParaRPr lang="en-US" altLang="zh-TW" sz="32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3200" dirty="0">
                <a:latin typeface="標楷體" panose="03000509000000000000" pitchFamily="65" charset="-120"/>
                <a:ea typeface="標楷體" panose="03000509000000000000" pitchFamily="65" charset="-120"/>
              </a:rPr>
              <a:t>智慧機器與人工智慧物聯網的應用場景</a:t>
            </a:r>
            <a:endParaRPr lang="en-US" altLang="zh-TW" sz="32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en-US" altLang="zh-TW" sz="3200" dirty="0">
                <a:latin typeface="標楷體" panose="03000509000000000000" pitchFamily="65" charset="-120"/>
                <a:ea typeface="標楷體" panose="03000509000000000000" pitchFamily="65" charset="-120"/>
              </a:rPr>
              <a:t>3D </a:t>
            </a:r>
            <a:r>
              <a:rPr lang="zh-TW" altLang="en-US" sz="3200" dirty="0">
                <a:latin typeface="標楷體" panose="03000509000000000000" pitchFamily="65" charset="-120"/>
                <a:ea typeface="標楷體" panose="03000509000000000000" pitchFamily="65" charset="-120"/>
              </a:rPr>
              <a:t>列印技術的發展現況</a:t>
            </a:r>
            <a:endParaRPr lang="en-US" altLang="zh-TW" sz="3200" dirty="0">
              <a:solidFill>
                <a:srgbClr val="000000"/>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3200" dirty="0">
                <a:solidFill>
                  <a:srgbClr val="000000"/>
                </a:solidFill>
                <a:latin typeface="標楷體" panose="03000509000000000000" pitchFamily="65" charset="-120"/>
                <a:ea typeface="標楷體" panose="03000509000000000000" pitchFamily="65" charset="-120"/>
              </a:rPr>
              <a:t>文獻回顧</a:t>
            </a:r>
            <a:endParaRPr lang="en-US" altLang="zh-TW" sz="3200" dirty="0">
              <a:solidFill>
                <a:srgbClr val="000000"/>
              </a:solidFill>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3200" dirty="0">
                <a:latin typeface="標楷體" panose="03000509000000000000" pitchFamily="65" charset="-120"/>
                <a:ea typeface="標楷體" panose="03000509000000000000" pitchFamily="65" charset="-120"/>
              </a:rPr>
              <a:t>大型語言模型及其在程式碼生成與機器控制上的應用</a:t>
            </a:r>
            <a:endParaRPr lang="en-US" altLang="zh-TW" sz="3200" dirty="0">
              <a:solidFill>
                <a:srgbClr val="000000"/>
              </a:solidFill>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3200" dirty="0">
                <a:latin typeface="標楷體" panose="03000509000000000000" pitchFamily="65" charset="-120"/>
                <a:ea typeface="標楷體" panose="03000509000000000000" pitchFamily="65" charset="-120"/>
              </a:rPr>
              <a:t>運動學研究與機器人控制</a:t>
            </a:r>
            <a:endParaRPr lang="en-US" altLang="zh-TW" sz="3200" dirty="0">
              <a:solidFill>
                <a:srgbClr val="000000"/>
              </a:solidFill>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en-US" altLang="zh-TW" sz="3200" dirty="0">
                <a:latin typeface="標楷體" panose="03000509000000000000" pitchFamily="65" charset="-120"/>
                <a:ea typeface="標楷體" panose="03000509000000000000" pitchFamily="65" charset="-120"/>
              </a:rPr>
              <a:t>3D </a:t>
            </a:r>
            <a:r>
              <a:rPr lang="zh-TW" altLang="en-US" sz="3200" dirty="0">
                <a:latin typeface="標楷體" panose="03000509000000000000" pitchFamily="65" charset="-120"/>
                <a:ea typeface="標楷體" panose="03000509000000000000" pitchFamily="65" charset="-120"/>
              </a:rPr>
              <a:t>列印應用於機器人製作的相關文獻</a:t>
            </a:r>
            <a:endParaRPr lang="en-US" altLang="zh-TW" sz="3200" dirty="0">
              <a:solidFill>
                <a:srgbClr val="000000"/>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3200" dirty="0">
                <a:solidFill>
                  <a:srgbClr val="000000"/>
                </a:solidFill>
                <a:latin typeface="標楷體" panose="03000509000000000000" pitchFamily="65" charset="-120"/>
                <a:ea typeface="標楷體" panose="03000509000000000000" pitchFamily="65" charset="-120"/>
              </a:rPr>
              <a:t>研究方法</a:t>
            </a:r>
            <a:endParaRPr lang="en-US" altLang="zh-TW" sz="3200" dirty="0">
              <a:solidFill>
                <a:srgbClr val="000000"/>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3200" dirty="0">
                <a:latin typeface="標楷體" panose="03000509000000000000" pitchFamily="65" charset="-120"/>
                <a:ea typeface="標楷體" panose="03000509000000000000" pitchFamily="65" charset="-120"/>
              </a:rPr>
              <a:t>硬體設計流程</a:t>
            </a:r>
            <a:endParaRPr lang="en-US" altLang="zh-TW" sz="32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3200" dirty="0">
                <a:latin typeface="標楷體" panose="03000509000000000000" pitchFamily="65" charset="-120"/>
                <a:ea typeface="標楷體" panose="03000509000000000000" pitchFamily="65" charset="-120"/>
              </a:rPr>
              <a:t>模型設計軟體：</a:t>
            </a:r>
            <a:r>
              <a:rPr lang="en-US" altLang="zh-TW" sz="3200" dirty="0">
                <a:latin typeface="標楷體" panose="03000509000000000000" pitchFamily="65" charset="-120"/>
                <a:ea typeface="標楷體" panose="03000509000000000000" pitchFamily="65" charset="-120"/>
              </a:rPr>
              <a:t>Autodesk Fusion 360</a:t>
            </a:r>
          </a:p>
          <a:p>
            <a:pPr marL="1485900" lvl="2" indent="-571500">
              <a:buFont typeface="標楷體" panose="03000509000000000000" pitchFamily="65" charset="-120"/>
              <a:buChar char="–"/>
            </a:pPr>
            <a:r>
              <a:rPr lang="zh-TW" altLang="en-US" sz="3200" dirty="0">
                <a:latin typeface="標楷體" panose="03000509000000000000" pitchFamily="65" charset="-120"/>
                <a:ea typeface="標楷體" panose="03000509000000000000" pitchFamily="65" charset="-120"/>
              </a:rPr>
              <a:t>檔案輸出格式：</a:t>
            </a:r>
            <a:r>
              <a:rPr lang="en-US" altLang="zh-TW" sz="3200" dirty="0">
                <a:latin typeface="標楷體" panose="03000509000000000000" pitchFamily="65" charset="-120"/>
                <a:ea typeface="標楷體" panose="03000509000000000000" pitchFamily="65" charset="-120"/>
              </a:rPr>
              <a:t>STL</a:t>
            </a:r>
            <a:r>
              <a:rPr lang="zh-TW" altLang="en-US" sz="3200" dirty="0">
                <a:latin typeface="標楷體" panose="03000509000000000000" pitchFamily="65" charset="-120"/>
                <a:ea typeface="標楷體" panose="03000509000000000000" pitchFamily="65" charset="-120"/>
              </a:rPr>
              <a:t>（</a:t>
            </a:r>
            <a:r>
              <a:rPr lang="en-US" altLang="zh-TW" sz="3200" dirty="0">
                <a:latin typeface="標楷體" panose="03000509000000000000" pitchFamily="65" charset="-120"/>
                <a:ea typeface="標楷體" panose="03000509000000000000" pitchFamily="65" charset="-120"/>
              </a:rPr>
              <a:t>Stereolithography</a:t>
            </a:r>
            <a:r>
              <a:rPr lang="zh-TW" altLang="en-US" sz="3200" dirty="0">
                <a:latin typeface="標楷體" panose="03000509000000000000" pitchFamily="65" charset="-120"/>
                <a:ea typeface="標楷體" panose="03000509000000000000" pitchFamily="65" charset="-120"/>
              </a:rPr>
              <a:t>）</a:t>
            </a:r>
            <a:endParaRPr lang="en-US" altLang="zh-TW" sz="32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en-US" altLang="zh-TW" sz="3200" dirty="0">
                <a:latin typeface="標楷體" panose="03000509000000000000" pitchFamily="65" charset="-120"/>
                <a:ea typeface="標楷體" panose="03000509000000000000" pitchFamily="65" charset="-120"/>
              </a:rPr>
              <a:t>3D </a:t>
            </a:r>
            <a:r>
              <a:rPr lang="zh-TW" altLang="en-US" sz="3200" dirty="0">
                <a:latin typeface="標楷體" panose="03000509000000000000" pitchFamily="65" charset="-120"/>
                <a:ea typeface="標楷體" panose="03000509000000000000" pitchFamily="65" charset="-120"/>
              </a:rPr>
              <a:t>列印機：</a:t>
            </a:r>
            <a:r>
              <a:rPr lang="en-US" altLang="zh-TW" sz="3200" dirty="0" err="1">
                <a:latin typeface="標楷體" panose="03000509000000000000" pitchFamily="65" charset="-120"/>
                <a:ea typeface="標楷體" panose="03000509000000000000" pitchFamily="65" charset="-120"/>
              </a:rPr>
              <a:t>Creality</a:t>
            </a:r>
            <a:r>
              <a:rPr lang="en-US" altLang="zh-TW" sz="3200" dirty="0">
                <a:latin typeface="標楷體" panose="03000509000000000000" pitchFamily="65" charset="-120"/>
                <a:ea typeface="標楷體" panose="03000509000000000000" pitchFamily="65" charset="-120"/>
              </a:rPr>
              <a:t> K1 MAX</a:t>
            </a:r>
            <a:endParaRPr lang="en-US" altLang="zh-TW" sz="3200" dirty="0">
              <a:solidFill>
                <a:srgbClr val="000000"/>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3200" dirty="0">
                <a:latin typeface="標楷體" panose="03000509000000000000" pitchFamily="65" charset="-120"/>
                <a:ea typeface="標楷體" panose="03000509000000000000" pitchFamily="65" charset="-120"/>
              </a:rPr>
              <a:t>運動學開發</a:t>
            </a:r>
            <a:endParaRPr lang="en-US" altLang="zh-TW" sz="32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3200" dirty="0">
                <a:latin typeface="標楷體" panose="03000509000000000000" pitchFamily="65" charset="-120"/>
                <a:ea typeface="標楷體" panose="03000509000000000000" pitchFamily="65" charset="-120"/>
              </a:rPr>
              <a:t>運動模擬環境</a:t>
            </a:r>
            <a:endParaRPr lang="en-US" altLang="zh-TW" sz="32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3200" dirty="0">
                <a:latin typeface="標楷體" panose="03000509000000000000" pitchFamily="65" charset="-120"/>
                <a:ea typeface="標楷體" panose="03000509000000000000" pitchFamily="65" charset="-120"/>
              </a:rPr>
              <a:t>順向運動學</a:t>
            </a:r>
            <a:endParaRPr lang="en-US" altLang="zh-TW" sz="32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3200" dirty="0">
                <a:latin typeface="標楷體" panose="03000509000000000000" pitchFamily="65" charset="-120"/>
                <a:ea typeface="標楷體" panose="03000509000000000000" pitchFamily="65" charset="-120"/>
              </a:rPr>
              <a:t>逆向運動學</a:t>
            </a:r>
            <a:endParaRPr lang="en-US" altLang="zh-TW" sz="3200" dirty="0">
              <a:solidFill>
                <a:srgbClr val="000000"/>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3200" dirty="0">
                <a:latin typeface="標楷體" panose="03000509000000000000" pitchFamily="65" charset="-120"/>
                <a:ea typeface="標楷體" panose="03000509000000000000" pitchFamily="65" charset="-120"/>
              </a:rPr>
              <a:t>大型語言模型開發</a:t>
            </a:r>
            <a:endParaRPr lang="en-US" altLang="zh-TW" sz="32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en-US" altLang="zh-TW" sz="3200" dirty="0">
                <a:latin typeface="標楷體" panose="03000509000000000000" pitchFamily="65" charset="-120"/>
                <a:ea typeface="標楷體" panose="03000509000000000000" pitchFamily="65" charset="-120"/>
              </a:rPr>
              <a:t>OpenAI </a:t>
            </a:r>
            <a:r>
              <a:rPr lang="zh-TW" altLang="en-US" sz="3200" dirty="0">
                <a:latin typeface="標楷體" panose="03000509000000000000" pitchFamily="65" charset="-120"/>
                <a:ea typeface="標楷體" panose="03000509000000000000" pitchFamily="65" charset="-120"/>
              </a:rPr>
              <a:t>與 </a:t>
            </a:r>
            <a:r>
              <a:rPr lang="en-US" altLang="zh-TW" sz="3200" dirty="0">
                <a:latin typeface="標楷體" panose="03000509000000000000" pitchFamily="65" charset="-120"/>
                <a:ea typeface="標楷體" panose="03000509000000000000" pitchFamily="65" charset="-120"/>
              </a:rPr>
              <a:t>GPT </a:t>
            </a:r>
            <a:r>
              <a:rPr lang="zh-TW" altLang="en-US" sz="3200" dirty="0">
                <a:latin typeface="標楷體" panose="03000509000000000000" pitchFamily="65" charset="-120"/>
                <a:ea typeface="標楷體" panose="03000509000000000000" pitchFamily="65" charset="-120"/>
              </a:rPr>
              <a:t>模型</a:t>
            </a:r>
            <a:endParaRPr lang="en-US" altLang="zh-TW" sz="32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3200" dirty="0">
                <a:latin typeface="標楷體" panose="03000509000000000000" pitchFamily="65" charset="-120"/>
                <a:ea typeface="標楷體" panose="03000509000000000000" pitchFamily="65" charset="-120"/>
              </a:rPr>
              <a:t>模型使用流程</a:t>
            </a:r>
            <a:endParaRPr lang="en-US" altLang="zh-TW" sz="3200" dirty="0">
              <a:solidFill>
                <a:srgbClr val="000000"/>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3200" dirty="0">
                <a:latin typeface="標楷體" panose="03000509000000000000" pitchFamily="65" charset="-120"/>
                <a:ea typeface="標楷體" panose="03000509000000000000" pitchFamily="65" charset="-120"/>
              </a:rPr>
              <a:t>系統架構</a:t>
            </a:r>
            <a:endParaRPr lang="en-US" altLang="zh-TW" sz="32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3200" dirty="0">
                <a:latin typeface="標楷體" panose="03000509000000000000" pitchFamily="65" charset="-120"/>
                <a:ea typeface="標楷體" panose="03000509000000000000" pitchFamily="65" charset="-120"/>
              </a:rPr>
              <a:t>系統架構與流程</a:t>
            </a:r>
            <a:endParaRPr lang="en-US" altLang="zh-TW" sz="3200" dirty="0">
              <a:solidFill>
                <a:srgbClr val="000000"/>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3200" dirty="0">
                <a:solidFill>
                  <a:srgbClr val="000000"/>
                </a:solidFill>
                <a:latin typeface="標楷體" panose="03000509000000000000" pitchFamily="65" charset="-120"/>
                <a:ea typeface="標楷體" panose="03000509000000000000" pitchFamily="65" charset="-120"/>
              </a:rPr>
              <a:t>實驗設計與成果</a:t>
            </a:r>
            <a:endParaRPr lang="en-US" altLang="zh-TW" sz="3200" dirty="0">
              <a:solidFill>
                <a:srgbClr val="000000"/>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3200" dirty="0">
                <a:latin typeface="標楷體" panose="03000509000000000000" pitchFamily="65" charset="-120"/>
                <a:ea typeface="標楷體" panose="03000509000000000000" pitchFamily="65" charset="-120"/>
              </a:rPr>
              <a:t>實驗一：機械臂的基本控制</a:t>
            </a:r>
            <a:endParaRPr lang="en-US" altLang="zh-TW" sz="32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3200" dirty="0">
                <a:latin typeface="標楷體" panose="03000509000000000000" pitchFamily="65" charset="-120"/>
                <a:ea typeface="標楷體" panose="03000509000000000000" pitchFamily="65" charset="-120"/>
              </a:rPr>
              <a:t>機械結構設計圖 </a:t>
            </a:r>
            <a:endParaRPr lang="en-US" altLang="zh-TW" sz="32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3200" dirty="0">
                <a:latin typeface="標楷體" panose="03000509000000000000" pitchFamily="65" charset="-120"/>
                <a:ea typeface="標楷體" panose="03000509000000000000" pitchFamily="65" charset="-120"/>
              </a:rPr>
              <a:t>函數設計</a:t>
            </a:r>
            <a:endParaRPr lang="en-US" altLang="zh-TW" sz="32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3200" dirty="0">
                <a:latin typeface="標楷體" panose="03000509000000000000" pitchFamily="65" charset="-120"/>
                <a:ea typeface="標楷體" panose="03000509000000000000" pitchFamily="65" charset="-120"/>
              </a:rPr>
              <a:t>下達指令的格式範例</a:t>
            </a:r>
            <a:endParaRPr lang="en-US" altLang="zh-TW" sz="32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3200" dirty="0">
                <a:latin typeface="標楷體" panose="03000509000000000000" pitchFamily="65" charset="-120"/>
                <a:ea typeface="標楷體" panose="03000509000000000000" pitchFamily="65" charset="-120"/>
              </a:rPr>
              <a:t>實驗結果</a:t>
            </a:r>
            <a:endParaRPr lang="en-US" altLang="zh-TW" sz="32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3200" dirty="0">
                <a:latin typeface="標楷體" panose="03000509000000000000" pitchFamily="65" charset="-120"/>
                <a:ea typeface="標楷體" panose="03000509000000000000" pitchFamily="65" charset="-120"/>
              </a:rPr>
              <a:t>實驗二：將機械臂用於畫圖機械結構設計圖 </a:t>
            </a:r>
            <a:endParaRPr lang="en-US" altLang="zh-TW" sz="32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3200" dirty="0">
                <a:latin typeface="標楷體" panose="03000509000000000000" pitchFamily="65" charset="-120"/>
                <a:ea typeface="標楷體" panose="03000509000000000000" pitchFamily="65" charset="-120"/>
              </a:rPr>
              <a:t>函數設計</a:t>
            </a:r>
            <a:endParaRPr lang="en-US" altLang="zh-TW" sz="32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3200" dirty="0">
                <a:latin typeface="標楷體" panose="03000509000000000000" pitchFamily="65" charset="-120"/>
                <a:ea typeface="標楷體" panose="03000509000000000000" pitchFamily="65" charset="-120"/>
              </a:rPr>
              <a:t>下達指令的格式範例</a:t>
            </a:r>
            <a:endParaRPr lang="en-US" altLang="zh-TW" sz="32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3200" dirty="0">
                <a:latin typeface="標楷體" panose="03000509000000000000" pitchFamily="65" charset="-120"/>
                <a:ea typeface="標楷體" panose="03000509000000000000" pitchFamily="65" charset="-120"/>
              </a:rPr>
              <a:t>實驗結果</a:t>
            </a:r>
            <a:endParaRPr lang="en-US" altLang="zh-TW" sz="3200" dirty="0">
              <a:solidFill>
                <a:srgbClr val="000000"/>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3200" dirty="0">
                <a:latin typeface="標楷體" panose="03000509000000000000" pitchFamily="65" charset="-120"/>
                <a:ea typeface="標楷體" panose="03000509000000000000" pitchFamily="65" charset="-120"/>
              </a:rPr>
              <a:t>實驗三：機械臂在自動運輸車上的應用機械結構設計圖 </a:t>
            </a:r>
            <a:endParaRPr lang="en-US" altLang="zh-TW" sz="32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3200" dirty="0">
                <a:latin typeface="標楷體" panose="03000509000000000000" pitchFamily="65" charset="-120"/>
                <a:ea typeface="標楷體" panose="03000509000000000000" pitchFamily="65" charset="-120"/>
              </a:rPr>
              <a:t>函數設計</a:t>
            </a:r>
            <a:endParaRPr lang="en-US" altLang="zh-TW" sz="32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3200" dirty="0">
                <a:latin typeface="標楷體" panose="03000509000000000000" pitchFamily="65" charset="-120"/>
                <a:ea typeface="標楷體" panose="03000509000000000000" pitchFamily="65" charset="-120"/>
              </a:rPr>
              <a:t>下達指令的格式範例</a:t>
            </a:r>
            <a:endParaRPr lang="en-US" altLang="zh-TW" sz="32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3200" dirty="0">
                <a:latin typeface="標楷體" panose="03000509000000000000" pitchFamily="65" charset="-120"/>
                <a:ea typeface="標楷體" panose="03000509000000000000" pitchFamily="65" charset="-120"/>
              </a:rPr>
              <a:t>實驗結果</a:t>
            </a:r>
            <a:endParaRPr lang="en-US" altLang="zh-TW" sz="3200" dirty="0">
              <a:solidFill>
                <a:srgbClr val="000000"/>
              </a:solidFill>
              <a:latin typeface="標楷體" panose="03000509000000000000" pitchFamily="65" charset="-120"/>
              <a:ea typeface="標楷體" panose="03000509000000000000" pitchFamily="65" charset="-120"/>
            </a:endParaRPr>
          </a:p>
          <a:p>
            <a:pPr lvl="2"/>
            <a:endParaRPr lang="en-US" altLang="zh-TW" sz="3200" dirty="0">
              <a:solidFill>
                <a:srgbClr val="000000"/>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3200" dirty="0">
                <a:solidFill>
                  <a:srgbClr val="000000"/>
                </a:solidFill>
                <a:latin typeface="標楷體" panose="03000509000000000000" pitchFamily="65" charset="-120"/>
                <a:ea typeface="標楷體" panose="03000509000000000000" pitchFamily="65" charset="-120"/>
              </a:rPr>
              <a:t>結論與未來展望</a:t>
            </a:r>
            <a:endParaRPr lang="en-US" altLang="zh-TW" sz="3200" dirty="0">
              <a:solidFill>
                <a:srgbClr val="000000"/>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3200" dirty="0">
                <a:latin typeface="標楷體" panose="03000509000000000000" pitchFamily="65" charset="-120"/>
                <a:ea typeface="標楷體" panose="03000509000000000000" pitchFamily="65" charset="-120"/>
              </a:rPr>
              <a:t>結論</a:t>
            </a:r>
            <a:endParaRPr lang="en-US" altLang="zh-TW" sz="3200" dirty="0">
              <a:solidFill>
                <a:srgbClr val="000000"/>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3200" dirty="0">
                <a:latin typeface="標楷體" panose="03000509000000000000" pitchFamily="65" charset="-120"/>
                <a:ea typeface="標楷體" panose="03000509000000000000" pitchFamily="65" charset="-120"/>
              </a:rPr>
              <a:t>未來展望</a:t>
            </a:r>
            <a:endParaRPr lang="en-US" altLang="zh-TW" sz="3200" dirty="0">
              <a:solidFill>
                <a:srgbClr val="000000"/>
              </a:solidFill>
              <a:latin typeface="標楷體" panose="03000509000000000000" pitchFamily="65" charset="-120"/>
              <a:ea typeface="標楷體" panose="03000509000000000000" pitchFamily="65" charset="-120"/>
            </a:endParaRPr>
          </a:p>
        </p:txBody>
      </p:sp>
      <p:sp>
        <p:nvSpPr>
          <p:cNvPr id="4" name="投影片編號版面配置區 3">
            <a:extLst>
              <a:ext uri="{FF2B5EF4-FFF2-40B4-BE49-F238E27FC236}">
                <a16:creationId xmlns:a16="http://schemas.microsoft.com/office/drawing/2014/main" id="{F3BF71C2-2B67-46FB-B542-4EF3054BFB9F}"/>
              </a:ext>
            </a:extLst>
          </p:cNvPr>
          <p:cNvSpPr>
            <a:spLocks noGrp="1"/>
          </p:cNvSpPr>
          <p:nvPr>
            <p:ph type="sldNum" sz="quarter" idx="12"/>
          </p:nvPr>
        </p:nvSpPr>
        <p:spPr/>
        <p:txBody>
          <a:bodyPr/>
          <a:lstStyle/>
          <a:p>
            <a:fld id="{E5C60907-9731-46B4-A33D-FDF5DC3BFF3C}" type="slidenum">
              <a:rPr lang="zh-TW" altLang="en-US" smtClean="0"/>
              <a:t>68</a:t>
            </a:fld>
            <a:endParaRPr lang="zh-TW" altLang="en-US"/>
          </a:p>
        </p:txBody>
      </p:sp>
    </p:spTree>
    <p:extLst>
      <p:ext uri="{BB962C8B-B14F-4D97-AF65-F5344CB8AC3E}">
        <p14:creationId xmlns:p14="http://schemas.microsoft.com/office/powerpoint/2010/main" val="140167270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字方塊 5">
            <a:extLst>
              <a:ext uri="{FF2B5EF4-FFF2-40B4-BE49-F238E27FC236}">
                <a16:creationId xmlns:a16="http://schemas.microsoft.com/office/drawing/2014/main" id="{6168CD71-7CC6-7B7A-D280-9E7DA89612DD}"/>
              </a:ext>
            </a:extLst>
          </p:cNvPr>
          <p:cNvSpPr txBox="1"/>
          <p:nvPr/>
        </p:nvSpPr>
        <p:spPr>
          <a:xfrm>
            <a:off x="1605607" y="1391787"/>
            <a:ext cx="8816207" cy="3970318"/>
          </a:xfrm>
          <a:prstGeom prst="rect">
            <a:avLst/>
          </a:prstGeom>
          <a:noFill/>
        </p:spPr>
        <p:txBody>
          <a:bodyPr wrap="square" rtlCol="0">
            <a:spAutoFit/>
          </a:bodyPr>
          <a:lstStyle/>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緒論</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latin typeface="標楷體" panose="03000509000000000000" pitchFamily="65" charset="-120"/>
                <a:ea typeface="標楷體" panose="03000509000000000000" pitchFamily="65" charset="-120"/>
              </a:rPr>
              <a:t>背景知識與文獻回顧</a:t>
            </a:r>
            <a:endParaRPr lang="en-US" altLang="zh-TW" sz="28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背景知識</a:t>
            </a:r>
            <a:endParaRPr lang="en-US" altLang="zh-TW" sz="28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文獻回顧</a:t>
            </a:r>
            <a:endParaRPr lang="en-US" altLang="zh-TW" sz="28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endParaRPr lang="en-US" altLang="zh-TW" sz="2800" dirty="0">
              <a:solidFill>
                <a:schemeClr val="bg1">
                  <a:lumMod val="50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研究方法</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實驗設計以及成果</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結論與未來展望</a:t>
            </a:r>
          </a:p>
        </p:txBody>
      </p:sp>
      <p:sp>
        <p:nvSpPr>
          <p:cNvPr id="7" name="文字方塊 6">
            <a:extLst>
              <a:ext uri="{FF2B5EF4-FFF2-40B4-BE49-F238E27FC236}">
                <a16:creationId xmlns:a16="http://schemas.microsoft.com/office/drawing/2014/main" id="{D62FBC71-2907-C995-7896-1F2F7DE34E2F}"/>
              </a:ext>
            </a:extLst>
          </p:cNvPr>
          <p:cNvSpPr txBox="1"/>
          <p:nvPr/>
        </p:nvSpPr>
        <p:spPr>
          <a:xfrm>
            <a:off x="699901" y="587000"/>
            <a:ext cx="1811413" cy="646331"/>
          </a:xfrm>
          <a:prstGeom prst="rect">
            <a:avLst/>
          </a:prstGeom>
          <a:noFill/>
        </p:spPr>
        <p:txBody>
          <a:bodyPr wrap="square" rtlCol="0">
            <a:spAutoFit/>
          </a:bodyPr>
          <a:lstStyle/>
          <a:p>
            <a:pPr algn="ctr"/>
            <a:r>
              <a:rPr lang="zh-TW" altLang="en-US" sz="3600" dirty="0">
                <a:latin typeface="標楷體" panose="03000509000000000000" pitchFamily="65" charset="-120"/>
                <a:ea typeface="標楷體" panose="03000509000000000000" pitchFamily="65" charset="-120"/>
              </a:rPr>
              <a:t>大綱</a:t>
            </a:r>
          </a:p>
        </p:txBody>
      </p:sp>
      <p:sp>
        <p:nvSpPr>
          <p:cNvPr id="3" name="投影片編號版面配置區 2">
            <a:extLst>
              <a:ext uri="{FF2B5EF4-FFF2-40B4-BE49-F238E27FC236}">
                <a16:creationId xmlns:a16="http://schemas.microsoft.com/office/drawing/2014/main" id="{274F1793-06EA-46B4-A500-6E426E6A49A4}"/>
              </a:ext>
            </a:extLst>
          </p:cNvPr>
          <p:cNvSpPr>
            <a:spLocks noGrp="1"/>
          </p:cNvSpPr>
          <p:nvPr>
            <p:ph type="sldNum" sz="quarter" idx="12"/>
          </p:nvPr>
        </p:nvSpPr>
        <p:spPr/>
        <p:txBody>
          <a:bodyPr/>
          <a:lstStyle/>
          <a:p>
            <a:fld id="{E5C60907-9731-46B4-A33D-FDF5DC3BFF3C}" type="slidenum">
              <a:rPr lang="zh-TW" altLang="en-US" smtClean="0"/>
              <a:t>7</a:t>
            </a:fld>
            <a:endParaRPr lang="zh-TW" altLang="en-US"/>
          </a:p>
        </p:txBody>
      </p:sp>
    </p:spTree>
    <p:extLst>
      <p:ext uri="{BB962C8B-B14F-4D97-AF65-F5344CB8AC3E}">
        <p14:creationId xmlns:p14="http://schemas.microsoft.com/office/powerpoint/2010/main" val="169679658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字方塊 5">
            <a:extLst>
              <a:ext uri="{FF2B5EF4-FFF2-40B4-BE49-F238E27FC236}">
                <a16:creationId xmlns:a16="http://schemas.microsoft.com/office/drawing/2014/main" id="{6168CD71-7CC6-7B7A-D280-9E7DA89612DD}"/>
              </a:ext>
            </a:extLst>
          </p:cNvPr>
          <p:cNvSpPr txBox="1"/>
          <p:nvPr/>
        </p:nvSpPr>
        <p:spPr>
          <a:xfrm>
            <a:off x="1605607" y="1391787"/>
            <a:ext cx="8816207" cy="4832092"/>
          </a:xfrm>
          <a:prstGeom prst="rect">
            <a:avLst/>
          </a:prstGeom>
          <a:noFill/>
        </p:spPr>
        <p:txBody>
          <a:bodyPr wrap="square" rtlCol="0">
            <a:spAutoFit/>
          </a:bodyPr>
          <a:lstStyle/>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研究動機與目的</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endParaRPr lang="en-US" altLang="zh-TW" sz="2800" dirty="0">
              <a:solidFill>
                <a:schemeClr val="bg1">
                  <a:lumMod val="50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latin typeface="標楷體" panose="03000509000000000000" pitchFamily="65" charset="-120"/>
                <a:ea typeface="標楷體" panose="03000509000000000000" pitchFamily="65" charset="-120"/>
              </a:rPr>
              <a:t>背景知識與相關研究</a:t>
            </a:r>
            <a:endParaRPr lang="en-US" altLang="zh-TW" sz="28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背景知識</a:t>
            </a:r>
            <a:endParaRPr lang="en-US" altLang="zh-TW" sz="28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人如何感知彩色影像</a:t>
            </a:r>
            <a:endParaRPr lang="en-US" altLang="zh-TW" sz="28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en-US" altLang="zh-TW" sz="2800" dirty="0">
                <a:latin typeface="+mj-lt"/>
                <a:ea typeface="標楷體" panose="03000509000000000000" pitchFamily="65" charset="-120"/>
              </a:rPr>
              <a:t>CNN-based Interpretable Model</a:t>
            </a:r>
          </a:p>
          <a:p>
            <a:pPr marL="1028700" lvl="1" indent="-571500">
              <a:buFont typeface="標楷體" panose="03000509000000000000" pitchFamily="65" charset="-12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文獻回顧</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endParaRPr lang="en-US" altLang="zh-TW" sz="2800" dirty="0">
              <a:solidFill>
                <a:schemeClr val="bg1">
                  <a:lumMod val="50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研究方法</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實驗設計以及成果</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結論與未來展望</a:t>
            </a:r>
          </a:p>
        </p:txBody>
      </p:sp>
      <p:sp>
        <p:nvSpPr>
          <p:cNvPr id="7" name="文字方塊 6">
            <a:extLst>
              <a:ext uri="{FF2B5EF4-FFF2-40B4-BE49-F238E27FC236}">
                <a16:creationId xmlns:a16="http://schemas.microsoft.com/office/drawing/2014/main" id="{3EE29A46-EDE0-4598-6473-FFC0793DB05A}"/>
              </a:ext>
            </a:extLst>
          </p:cNvPr>
          <p:cNvSpPr txBox="1"/>
          <p:nvPr/>
        </p:nvSpPr>
        <p:spPr>
          <a:xfrm>
            <a:off x="699901" y="587000"/>
            <a:ext cx="1811413" cy="646331"/>
          </a:xfrm>
          <a:prstGeom prst="rect">
            <a:avLst/>
          </a:prstGeom>
          <a:noFill/>
        </p:spPr>
        <p:txBody>
          <a:bodyPr wrap="square" rtlCol="0">
            <a:spAutoFit/>
          </a:bodyPr>
          <a:lstStyle/>
          <a:p>
            <a:pPr algn="ctr"/>
            <a:r>
              <a:rPr lang="zh-TW" altLang="en-US" sz="3600" dirty="0">
                <a:latin typeface="標楷體" panose="03000509000000000000" pitchFamily="65" charset="-120"/>
                <a:ea typeface="標楷體" panose="03000509000000000000" pitchFamily="65" charset="-120"/>
              </a:rPr>
              <a:t>大綱</a:t>
            </a:r>
          </a:p>
        </p:txBody>
      </p:sp>
      <p:sp>
        <p:nvSpPr>
          <p:cNvPr id="3" name="投影片編號版面配置區 2">
            <a:extLst>
              <a:ext uri="{FF2B5EF4-FFF2-40B4-BE49-F238E27FC236}">
                <a16:creationId xmlns:a16="http://schemas.microsoft.com/office/drawing/2014/main" id="{E1E00879-98BE-4EEA-A4A0-477CD5030095}"/>
              </a:ext>
            </a:extLst>
          </p:cNvPr>
          <p:cNvSpPr>
            <a:spLocks noGrp="1"/>
          </p:cNvSpPr>
          <p:nvPr>
            <p:ph type="sldNum" sz="quarter" idx="12"/>
          </p:nvPr>
        </p:nvSpPr>
        <p:spPr/>
        <p:txBody>
          <a:bodyPr/>
          <a:lstStyle/>
          <a:p>
            <a:fld id="{E5C60907-9731-46B4-A33D-FDF5DC3BFF3C}" type="slidenum">
              <a:rPr lang="zh-TW" altLang="en-US" smtClean="0"/>
              <a:t>8</a:t>
            </a:fld>
            <a:endParaRPr lang="zh-TW" altLang="en-US"/>
          </a:p>
        </p:txBody>
      </p:sp>
    </p:spTree>
    <p:extLst>
      <p:ext uri="{BB962C8B-B14F-4D97-AF65-F5344CB8AC3E}">
        <p14:creationId xmlns:p14="http://schemas.microsoft.com/office/powerpoint/2010/main" val="270415963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3926175" y="382710"/>
            <a:ext cx="4339650" cy="646331"/>
          </a:xfrm>
          <a:prstGeom prst="rect">
            <a:avLst/>
          </a:prstGeom>
          <a:noFill/>
        </p:spPr>
        <p:txBody>
          <a:bodyPr wrap="none" rtlCol="0">
            <a:spAutoFit/>
          </a:bodyPr>
          <a:lstStyle/>
          <a:p>
            <a:r>
              <a:rPr lang="zh-TW" altLang="en-US" sz="3600" dirty="0">
                <a:solidFill>
                  <a:srgbClr val="000000"/>
                </a:solidFill>
                <a:latin typeface="標楷體" panose="03000509000000000000" pitchFamily="65" charset="-120"/>
                <a:ea typeface="標楷體" panose="03000509000000000000" pitchFamily="65" charset="-120"/>
              </a:rPr>
              <a:t>人如何感知彩色影像</a:t>
            </a:r>
          </a:p>
        </p:txBody>
      </p:sp>
      <p:sp>
        <p:nvSpPr>
          <p:cNvPr id="2" name="文字方塊 1">
            <a:extLst>
              <a:ext uri="{FF2B5EF4-FFF2-40B4-BE49-F238E27FC236}">
                <a16:creationId xmlns:a16="http://schemas.microsoft.com/office/drawing/2014/main" id="{61EDE1BB-7398-E012-A3B9-B2350876A379}"/>
              </a:ext>
            </a:extLst>
          </p:cNvPr>
          <p:cNvSpPr txBox="1"/>
          <p:nvPr/>
        </p:nvSpPr>
        <p:spPr>
          <a:xfrm>
            <a:off x="1249085" y="1424968"/>
            <a:ext cx="10395108" cy="1200329"/>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t>根據</a:t>
            </a:r>
            <a:r>
              <a:rPr lang="en-US" altLang="zh-TW" sz="2400" dirty="0"/>
              <a:t>《Neuroscience 》[6] </a:t>
            </a:r>
            <a:r>
              <a:rPr lang="zh-TW" altLang="en-US" sz="2400" dirty="0"/>
              <a:t>所 介紹，彩色影像在 </a:t>
            </a:r>
            <a:r>
              <a:rPr lang="en-US" altLang="zh-TW" sz="2400" dirty="0"/>
              <a:t>Central Visual Pathway </a:t>
            </a:r>
            <a:r>
              <a:rPr lang="zh-TW" altLang="en-US" sz="2400" dirty="0"/>
              <a:t>會經過的部位總共可以分為三 個重要部位：視網膜 </a:t>
            </a:r>
            <a:r>
              <a:rPr lang="en-US" altLang="zh-TW" sz="2400" dirty="0"/>
              <a:t>(Retina)</a:t>
            </a:r>
            <a:r>
              <a:rPr lang="zh-TW" altLang="en-US" sz="2400" dirty="0"/>
              <a:t>、外側膝狀體 </a:t>
            </a:r>
            <a:r>
              <a:rPr lang="en-US" altLang="zh-TW" sz="2400" dirty="0"/>
              <a:t>(</a:t>
            </a:r>
            <a:r>
              <a:rPr lang="zh-TW" altLang="en-US" sz="2400" dirty="0"/>
              <a:t>外膝體，</a:t>
            </a:r>
            <a:r>
              <a:rPr lang="en-US" altLang="zh-TW" sz="2400" dirty="0"/>
              <a:t>Lateral Geniculate Nucleus)</a:t>
            </a:r>
            <a:r>
              <a:rPr lang="zh-TW" altLang="en-US" sz="2400" dirty="0"/>
              <a:t>、視覺皮層 </a:t>
            </a:r>
            <a:r>
              <a:rPr lang="en-US" altLang="zh-TW" sz="2400" dirty="0"/>
              <a:t>(Visual Cortex)</a:t>
            </a:r>
            <a:endParaRPr lang="zh-TW" altLang="en-US" sz="2400" dirty="0">
              <a:latin typeface="標楷體" panose="03000509000000000000" pitchFamily="65" charset="-120"/>
              <a:ea typeface="標楷體" panose="03000509000000000000" pitchFamily="65" charset="-120"/>
            </a:endParaRPr>
          </a:p>
        </p:txBody>
      </p:sp>
      <p:sp>
        <p:nvSpPr>
          <p:cNvPr id="4" name="投影片編號版面配置區 3">
            <a:extLst>
              <a:ext uri="{FF2B5EF4-FFF2-40B4-BE49-F238E27FC236}">
                <a16:creationId xmlns:a16="http://schemas.microsoft.com/office/drawing/2014/main" id="{15984FFA-CE73-40DD-BB8C-C18A4FD85559}"/>
              </a:ext>
            </a:extLst>
          </p:cNvPr>
          <p:cNvSpPr>
            <a:spLocks noGrp="1"/>
          </p:cNvSpPr>
          <p:nvPr>
            <p:ph type="sldNum" sz="quarter" idx="12"/>
          </p:nvPr>
        </p:nvSpPr>
        <p:spPr/>
        <p:txBody>
          <a:bodyPr/>
          <a:lstStyle/>
          <a:p>
            <a:fld id="{E5C60907-9731-46B4-A33D-FDF5DC3BFF3C}" type="slidenum">
              <a:rPr lang="zh-TW" altLang="en-US" smtClean="0"/>
              <a:t>9</a:t>
            </a:fld>
            <a:endParaRPr lang="zh-TW" altLang="en-US"/>
          </a:p>
        </p:txBody>
      </p:sp>
      <p:pic>
        <p:nvPicPr>
          <p:cNvPr id="6" name="圖片 5">
            <a:extLst>
              <a:ext uri="{FF2B5EF4-FFF2-40B4-BE49-F238E27FC236}">
                <a16:creationId xmlns:a16="http://schemas.microsoft.com/office/drawing/2014/main" id="{476AF097-7B2A-4E05-8057-6BBF536D9F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32929" y="2725159"/>
            <a:ext cx="5038636" cy="3532598"/>
          </a:xfrm>
          <a:prstGeom prst="rect">
            <a:avLst/>
          </a:prstGeom>
        </p:spPr>
      </p:pic>
      <p:sp>
        <p:nvSpPr>
          <p:cNvPr id="7" name="矩形 6">
            <a:extLst>
              <a:ext uri="{FF2B5EF4-FFF2-40B4-BE49-F238E27FC236}">
                <a16:creationId xmlns:a16="http://schemas.microsoft.com/office/drawing/2014/main" id="{2EA7EA40-AC03-4AC6-A089-E1F28CDA03B4}"/>
              </a:ext>
            </a:extLst>
          </p:cNvPr>
          <p:cNvSpPr/>
          <p:nvPr/>
        </p:nvSpPr>
        <p:spPr>
          <a:xfrm>
            <a:off x="3509681" y="5647764"/>
            <a:ext cx="847165" cy="36979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矩形 8">
            <a:extLst>
              <a:ext uri="{FF2B5EF4-FFF2-40B4-BE49-F238E27FC236}">
                <a16:creationId xmlns:a16="http://schemas.microsoft.com/office/drawing/2014/main" id="{865698D2-4E31-441C-B3AC-30F250600C47}"/>
              </a:ext>
            </a:extLst>
          </p:cNvPr>
          <p:cNvSpPr/>
          <p:nvPr/>
        </p:nvSpPr>
        <p:spPr>
          <a:xfrm>
            <a:off x="3509682" y="4336816"/>
            <a:ext cx="705972" cy="4301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81624690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自訂 1">
      <a:majorFont>
        <a:latin typeface="Times New Roman"/>
        <a:ea typeface="標楷體"/>
        <a:cs typeface=""/>
      </a:majorFont>
      <a:minorFont>
        <a:latin typeface="Times New Roman"/>
        <a:ea typeface="標楷體"/>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5425</TotalTime>
  <Words>3326</Words>
  <Application>Microsoft Office PowerPoint</Application>
  <PresentationFormat>寬螢幕</PresentationFormat>
  <Paragraphs>515</Paragraphs>
  <Slides>68</Slides>
  <Notes>8</Notes>
  <HiddenSlides>0</HiddenSlides>
  <MMClips>0</MMClips>
  <ScaleCrop>false</ScaleCrop>
  <HeadingPairs>
    <vt:vector size="6" baseType="variant">
      <vt:variant>
        <vt:lpstr>使用字型</vt:lpstr>
      </vt:variant>
      <vt:variant>
        <vt:i4>5</vt:i4>
      </vt:variant>
      <vt:variant>
        <vt:lpstr>佈景主題</vt:lpstr>
      </vt:variant>
      <vt:variant>
        <vt:i4>1</vt:i4>
      </vt:variant>
      <vt:variant>
        <vt:lpstr>投影片標題</vt:lpstr>
      </vt:variant>
      <vt:variant>
        <vt:i4>68</vt:i4>
      </vt:variant>
    </vt:vector>
  </HeadingPairs>
  <TitlesOfParts>
    <vt:vector size="74" baseType="lpstr">
      <vt:lpstr>Aptos</vt:lpstr>
      <vt:lpstr>清松手寫體1-Medium</vt:lpstr>
      <vt:lpstr>標楷體</vt:lpstr>
      <vt:lpstr>Arial</vt:lpstr>
      <vt:lpstr>Times New Roman</vt:lpstr>
      <vt:lpstr>Office 佈景主題</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蔡時富 (111526001)</dc:creator>
  <cp:lastModifiedBy>建名 凃</cp:lastModifiedBy>
  <cp:revision>121</cp:revision>
  <dcterms:created xsi:type="dcterms:W3CDTF">2024-06-17T05:20:27Z</dcterms:created>
  <dcterms:modified xsi:type="dcterms:W3CDTF">2024-06-24T11:31:07Z</dcterms:modified>
</cp:coreProperties>
</file>